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1"/>
  </p:notesMasterIdLst>
  <p:sldIdLst>
    <p:sldId id="256" r:id="rId2"/>
    <p:sldId id="313" r:id="rId3"/>
    <p:sldId id="314" r:id="rId4"/>
    <p:sldId id="903" r:id="rId5"/>
    <p:sldId id="817" r:id="rId6"/>
    <p:sldId id="895" r:id="rId7"/>
    <p:sldId id="927" r:id="rId8"/>
    <p:sldId id="802" r:id="rId9"/>
    <p:sldId id="609" r:id="rId10"/>
    <p:sldId id="611" r:id="rId11"/>
    <p:sldId id="612" r:id="rId12"/>
    <p:sldId id="614" r:id="rId13"/>
    <p:sldId id="803" r:id="rId14"/>
    <p:sldId id="565" r:id="rId15"/>
    <p:sldId id="567" r:id="rId16"/>
    <p:sldId id="718" r:id="rId17"/>
    <p:sldId id="719" r:id="rId18"/>
    <p:sldId id="720" r:id="rId19"/>
    <p:sldId id="721" r:id="rId20"/>
    <p:sldId id="724" r:id="rId21"/>
    <p:sldId id="568" r:id="rId22"/>
    <p:sldId id="942" r:id="rId23"/>
    <p:sldId id="943" r:id="rId24"/>
    <p:sldId id="944" r:id="rId25"/>
    <p:sldId id="945" r:id="rId26"/>
    <p:sldId id="946" r:id="rId27"/>
    <p:sldId id="947" r:id="rId28"/>
    <p:sldId id="948" r:id="rId29"/>
    <p:sldId id="949" r:id="rId30"/>
    <p:sldId id="950" r:id="rId31"/>
    <p:sldId id="951" r:id="rId32"/>
    <p:sldId id="952" r:id="rId33"/>
    <p:sldId id="955" r:id="rId34"/>
    <p:sldId id="956" r:id="rId35"/>
    <p:sldId id="957" r:id="rId36"/>
    <p:sldId id="958" r:id="rId37"/>
    <p:sldId id="959" r:id="rId38"/>
    <p:sldId id="960" r:id="rId39"/>
    <p:sldId id="961" r:id="rId40"/>
    <p:sldId id="962" r:id="rId41"/>
    <p:sldId id="963" r:id="rId42"/>
    <p:sldId id="964" r:id="rId43"/>
    <p:sldId id="965" r:id="rId44"/>
    <p:sldId id="966" r:id="rId45"/>
    <p:sldId id="970" r:id="rId46"/>
    <p:sldId id="971" r:id="rId47"/>
    <p:sldId id="972" r:id="rId48"/>
    <p:sldId id="973" r:id="rId49"/>
    <p:sldId id="974" r:id="rId50"/>
    <p:sldId id="981" r:id="rId51"/>
    <p:sldId id="982" r:id="rId52"/>
    <p:sldId id="983" r:id="rId53"/>
    <p:sldId id="984" r:id="rId54"/>
    <p:sldId id="985" r:id="rId55"/>
    <p:sldId id="986" r:id="rId56"/>
    <p:sldId id="990" r:id="rId57"/>
    <p:sldId id="991" r:id="rId58"/>
    <p:sldId id="992" r:id="rId59"/>
    <p:sldId id="993" r:id="rId60"/>
    <p:sldId id="994" r:id="rId61"/>
    <p:sldId id="995" r:id="rId62"/>
    <p:sldId id="997" r:id="rId63"/>
    <p:sldId id="998" r:id="rId64"/>
    <p:sldId id="877" r:id="rId65"/>
    <p:sldId id="880" r:id="rId66"/>
    <p:sldId id="999" r:id="rId67"/>
    <p:sldId id="967" r:id="rId68"/>
    <p:sldId id="968" r:id="rId69"/>
    <p:sldId id="969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2" autoAdjust="0"/>
    <p:restoredTop sz="94660"/>
  </p:normalViewPr>
  <p:slideViewPr>
    <p:cSldViewPr>
      <p:cViewPr varScale="1">
        <p:scale>
          <a:sx n="53" d="100"/>
          <a:sy n="53" d="100"/>
        </p:scale>
        <p:origin x="60" y="2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4500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14 - Friday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common flow problem is to find the </a:t>
            </a:r>
            <a:r>
              <a:rPr lang="en-US" b="1" dirty="0"/>
              <a:t>maximum flow</a:t>
            </a:r>
          </a:p>
          <a:p>
            <a:r>
              <a:rPr lang="en-US" dirty="0"/>
              <a:t>A maximum flow is a flow such that the amount leaving s and the amount going into t is as large as possible</a:t>
            </a:r>
          </a:p>
          <a:p>
            <a:r>
              <a:rPr lang="en-US" dirty="0"/>
              <a:t>In other words:</a:t>
            </a:r>
          </a:p>
          <a:p>
            <a:pPr lvl="1"/>
            <a:r>
              <a:rPr lang="en-US" dirty="0"/>
              <a:t>The maximum amount of flow gets from </a:t>
            </a:r>
            <a:r>
              <a:rPr lang="en-US" b="1" i="1" dirty="0"/>
              <a:t>s</a:t>
            </a:r>
            <a:r>
              <a:rPr lang="en-US" dirty="0"/>
              <a:t> to </a:t>
            </a:r>
            <a:r>
              <a:rPr lang="en-US" b="1" i="1" dirty="0"/>
              <a:t>t</a:t>
            </a:r>
          </a:p>
          <a:p>
            <a:pPr lvl="1"/>
            <a:r>
              <a:rPr lang="en-US" dirty="0"/>
              <a:t>No edge has more flow than its capacity</a:t>
            </a:r>
          </a:p>
          <a:p>
            <a:pPr lvl="1"/>
            <a:r>
              <a:rPr lang="en-US" dirty="0"/>
              <a:t>The flow going into every node (except </a:t>
            </a:r>
            <a:r>
              <a:rPr lang="en-US" b="1" i="1" dirty="0"/>
              <a:t>s</a:t>
            </a:r>
            <a:r>
              <a:rPr lang="en-US" dirty="0"/>
              <a:t> and </a:t>
            </a:r>
            <a:r>
              <a:rPr lang="en-US" b="1" i="1" dirty="0"/>
              <a:t>t</a:t>
            </a:r>
            <a:r>
              <a:rPr lang="en-US" dirty="0"/>
              <a:t>) is equal to the flow going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3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network</a:t>
            </a:r>
          </a:p>
        </p:txBody>
      </p:sp>
      <p:sp>
        <p:nvSpPr>
          <p:cNvPr id="4" name="Oval 3"/>
          <p:cNvSpPr/>
          <p:nvPr/>
        </p:nvSpPr>
        <p:spPr>
          <a:xfrm>
            <a:off x="2362200" y="3886200"/>
            <a:ext cx="533400" cy="533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s</a:t>
            </a:r>
          </a:p>
        </p:txBody>
      </p:sp>
      <p:sp>
        <p:nvSpPr>
          <p:cNvPr id="5" name="Oval 4"/>
          <p:cNvSpPr/>
          <p:nvPr/>
        </p:nvSpPr>
        <p:spPr>
          <a:xfrm>
            <a:off x="9372600" y="3886200"/>
            <a:ext cx="5334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t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2057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7391400" y="2057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4191000" y="38884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7391400" y="3888475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4191000" y="5715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7391400" y="5715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f</a:t>
            </a:r>
          </a:p>
        </p:txBody>
      </p:sp>
      <p:cxnSp>
        <p:nvCxnSpPr>
          <p:cNvPr id="13" name="Straight Arrow Connector 12"/>
          <p:cNvCxnSpPr>
            <a:stCxn id="4" idx="6"/>
            <a:endCxn id="8" idx="2"/>
          </p:cNvCxnSpPr>
          <p:nvPr/>
        </p:nvCxnSpPr>
        <p:spPr>
          <a:xfrm>
            <a:off x="2895600" y="4152901"/>
            <a:ext cx="1295400" cy="2275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7"/>
            <a:endCxn id="6" idx="3"/>
          </p:cNvCxnSpPr>
          <p:nvPr/>
        </p:nvCxnSpPr>
        <p:spPr>
          <a:xfrm flipV="1">
            <a:off x="2817485" y="2512685"/>
            <a:ext cx="1451630" cy="145163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7" idx="2"/>
          </p:cNvCxnSpPr>
          <p:nvPr/>
        </p:nvCxnSpPr>
        <p:spPr>
          <a:xfrm>
            <a:off x="4724400" y="2324100"/>
            <a:ext cx="2667000" cy="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5"/>
            <a:endCxn id="9" idx="1"/>
          </p:cNvCxnSpPr>
          <p:nvPr/>
        </p:nvCxnSpPr>
        <p:spPr>
          <a:xfrm>
            <a:off x="4646285" y="2512686"/>
            <a:ext cx="2823230" cy="1453905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9" idx="2"/>
          </p:cNvCxnSpPr>
          <p:nvPr/>
        </p:nvCxnSpPr>
        <p:spPr>
          <a:xfrm>
            <a:off x="4724400" y="4155175"/>
            <a:ext cx="2667000" cy="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6"/>
            <a:endCxn id="5" idx="2"/>
          </p:cNvCxnSpPr>
          <p:nvPr/>
        </p:nvCxnSpPr>
        <p:spPr>
          <a:xfrm flipV="1">
            <a:off x="7924800" y="4152901"/>
            <a:ext cx="1447800" cy="2275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5"/>
            <a:endCxn id="5" idx="1"/>
          </p:cNvCxnSpPr>
          <p:nvPr/>
        </p:nvCxnSpPr>
        <p:spPr>
          <a:xfrm>
            <a:off x="7846685" y="2512685"/>
            <a:ext cx="1604030" cy="145163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5"/>
            <a:endCxn id="11" idx="1"/>
          </p:cNvCxnSpPr>
          <p:nvPr/>
        </p:nvCxnSpPr>
        <p:spPr>
          <a:xfrm>
            <a:off x="4646285" y="4343761"/>
            <a:ext cx="2823230" cy="1449355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6"/>
            <a:endCxn id="11" idx="2"/>
          </p:cNvCxnSpPr>
          <p:nvPr/>
        </p:nvCxnSpPr>
        <p:spPr>
          <a:xfrm>
            <a:off x="4724400" y="5981700"/>
            <a:ext cx="2667000" cy="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" idx="5"/>
            <a:endCxn id="10" idx="1"/>
          </p:cNvCxnSpPr>
          <p:nvPr/>
        </p:nvCxnSpPr>
        <p:spPr>
          <a:xfrm>
            <a:off x="2817485" y="4341485"/>
            <a:ext cx="1451630" cy="145163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1" idx="0"/>
            <a:endCxn id="9" idx="4"/>
          </p:cNvCxnSpPr>
          <p:nvPr/>
        </p:nvCxnSpPr>
        <p:spPr>
          <a:xfrm flipV="1">
            <a:off x="7658100" y="4421876"/>
            <a:ext cx="0" cy="1293125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7"/>
            <a:endCxn id="5" idx="3"/>
          </p:cNvCxnSpPr>
          <p:nvPr/>
        </p:nvCxnSpPr>
        <p:spPr>
          <a:xfrm flipV="1">
            <a:off x="7846685" y="4341485"/>
            <a:ext cx="1604030" cy="145163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560685" y="164167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48000" y="258811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65485" y="254206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90883" y="35342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60685" y="354031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458200" y="259417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53400" y="353156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534400" y="5039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558945" y="476810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34000" y="48869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86400" y="598679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19400" y="48869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0966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Ford-Fulkerson is a family of algorithms for finding the maximum flow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Start with zero flow on all edges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Find an augmenting path (increasing flow on forward edges and decreasing flow on backwards edges)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If you can still find an augmenting path in the residual graph, go back to Step 2</a:t>
            </a:r>
          </a:p>
          <a:p>
            <a:pPr marL="633222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8EA1-A7B8-4CC7-B864-74BAB746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DC4A7-259C-4A12-AE78-1CA187912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93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graphs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a bipartite graph is one whose nodes can be divided into two disjoint sets X and Y</a:t>
            </a:r>
          </a:p>
          <a:p>
            <a:r>
              <a:rPr lang="en-US" dirty="0"/>
              <a:t>Every edge has one end in set X and the other in set Y</a:t>
            </a:r>
          </a:p>
          <a:p>
            <a:pPr lvl="1"/>
            <a:r>
              <a:rPr lang="en-US" dirty="0"/>
              <a:t>There are no edges from a node inside set X to another node in set X</a:t>
            </a:r>
          </a:p>
          <a:p>
            <a:pPr lvl="1"/>
            <a:r>
              <a:rPr lang="en-US" dirty="0"/>
              <a:t>There are no edges from a node inside set Y to another in set Y</a:t>
            </a:r>
          </a:p>
          <a:p>
            <a:r>
              <a:rPr lang="en-US" dirty="0"/>
              <a:t>Equivalently, a graph is bipartite if and only if it contains no odd cycles</a:t>
            </a:r>
          </a:p>
        </p:txBody>
      </p:sp>
    </p:spTree>
    <p:extLst>
      <p:ext uri="{BB962C8B-B14F-4D97-AF65-F5344CB8AC3E}">
        <p14:creationId xmlns:p14="http://schemas.microsoft.com/office/powerpoint/2010/main" val="109070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Matching</a:t>
            </a:r>
            <a:r>
              <a:rPr lang="en-US" dirty="0"/>
              <a:t> means pairing up nodes in set X with nodes in set Y</a:t>
            </a:r>
          </a:p>
          <a:p>
            <a:r>
              <a:rPr lang="en-US" dirty="0"/>
              <a:t>A node can only be in one pair</a:t>
            </a:r>
          </a:p>
          <a:p>
            <a:r>
              <a:rPr lang="en-US" dirty="0"/>
              <a:t>A </a:t>
            </a:r>
            <a:r>
              <a:rPr lang="en-US" b="1" dirty="0"/>
              <a:t>perfect matching</a:t>
            </a:r>
            <a:r>
              <a:rPr lang="en-US" dirty="0"/>
              <a:t> is when every node in set X and every node in set Y is matched</a:t>
            </a:r>
          </a:p>
          <a:p>
            <a:r>
              <a:rPr lang="en-US" dirty="0"/>
              <a:t>It is not always possible to have a perfect matching</a:t>
            </a:r>
          </a:p>
          <a:p>
            <a:r>
              <a:rPr lang="en-US" dirty="0"/>
              <a:t>We can still try to find a </a:t>
            </a:r>
            <a:r>
              <a:rPr lang="en-US" b="1" dirty="0"/>
              <a:t>maximum matching</a:t>
            </a:r>
            <a:r>
              <a:rPr lang="en-US" dirty="0"/>
              <a:t> in which as many nodes are matched up as possible</a:t>
            </a:r>
          </a:p>
        </p:txBody>
      </p:sp>
    </p:spTree>
    <p:extLst>
      <p:ext uri="{BB962C8B-B14F-4D97-AF65-F5344CB8AC3E}">
        <p14:creationId xmlns:p14="http://schemas.microsoft.com/office/powerpoint/2010/main" val="40909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4" idx="4"/>
            <a:endCxn id="10" idx="0"/>
          </p:cNvCxnSpPr>
          <p:nvPr/>
        </p:nvCxnSpPr>
        <p:spPr>
          <a:xfrm>
            <a:off x="3467100" y="3124200"/>
            <a:ext cx="0" cy="1524000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5"/>
            <a:endCxn id="11" idx="1"/>
          </p:cNvCxnSpPr>
          <p:nvPr/>
        </p:nvCxnSpPr>
        <p:spPr>
          <a:xfrm>
            <a:off x="3655685" y="3046085"/>
            <a:ext cx="842030" cy="1680230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7"/>
            <a:endCxn id="5" idx="3"/>
          </p:cNvCxnSpPr>
          <p:nvPr/>
        </p:nvCxnSpPr>
        <p:spPr>
          <a:xfrm flipV="1">
            <a:off x="3655685" y="3046085"/>
            <a:ext cx="842030" cy="1680230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12" idx="1"/>
          </p:cNvCxnSpPr>
          <p:nvPr/>
        </p:nvCxnSpPr>
        <p:spPr>
          <a:xfrm>
            <a:off x="4874885" y="3046085"/>
            <a:ext cx="765830" cy="1680230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7"/>
            <a:endCxn id="7" idx="3"/>
          </p:cNvCxnSpPr>
          <p:nvPr/>
        </p:nvCxnSpPr>
        <p:spPr>
          <a:xfrm flipV="1">
            <a:off x="4874885" y="3046085"/>
            <a:ext cx="1908830" cy="1680230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6"/>
            <a:endCxn id="8" idx="3"/>
          </p:cNvCxnSpPr>
          <p:nvPr/>
        </p:nvCxnSpPr>
        <p:spPr>
          <a:xfrm flipV="1">
            <a:off x="3733800" y="3046085"/>
            <a:ext cx="4192915" cy="1868815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4"/>
            <a:endCxn id="13" idx="7"/>
          </p:cNvCxnSpPr>
          <p:nvPr/>
        </p:nvCxnSpPr>
        <p:spPr>
          <a:xfrm flipH="1">
            <a:off x="7160885" y="3124200"/>
            <a:ext cx="954415" cy="1602115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4"/>
            <a:endCxn id="13" idx="1"/>
          </p:cNvCxnSpPr>
          <p:nvPr/>
        </p:nvCxnSpPr>
        <p:spPr>
          <a:xfrm>
            <a:off x="5829300" y="3124200"/>
            <a:ext cx="954415" cy="1602115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5"/>
            <a:endCxn id="14" idx="1"/>
          </p:cNvCxnSpPr>
          <p:nvPr/>
        </p:nvCxnSpPr>
        <p:spPr>
          <a:xfrm>
            <a:off x="6017885" y="3046085"/>
            <a:ext cx="1908830" cy="1680230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6"/>
            <a:endCxn id="15" idx="1"/>
          </p:cNvCxnSpPr>
          <p:nvPr/>
        </p:nvCxnSpPr>
        <p:spPr>
          <a:xfrm>
            <a:off x="6096000" y="2857500"/>
            <a:ext cx="2973715" cy="1868815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0"/>
            <a:endCxn id="9" idx="4"/>
          </p:cNvCxnSpPr>
          <p:nvPr/>
        </p:nvCxnSpPr>
        <p:spPr>
          <a:xfrm flipV="1">
            <a:off x="9258300" y="3124200"/>
            <a:ext cx="0" cy="1524000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matching problem</a:t>
            </a:r>
          </a:p>
        </p:txBody>
      </p:sp>
      <p:sp>
        <p:nvSpPr>
          <p:cNvPr id="4" name="Oval 3"/>
          <p:cNvSpPr/>
          <p:nvPr/>
        </p:nvSpPr>
        <p:spPr>
          <a:xfrm>
            <a:off x="32004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4419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5562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7848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" name="Oval 8"/>
          <p:cNvSpPr/>
          <p:nvPr/>
        </p:nvSpPr>
        <p:spPr>
          <a:xfrm>
            <a:off x="8991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0" name="Oval 9"/>
          <p:cNvSpPr/>
          <p:nvPr/>
        </p:nvSpPr>
        <p:spPr>
          <a:xfrm>
            <a:off x="32004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1" name="Oval 10"/>
          <p:cNvSpPr/>
          <p:nvPr/>
        </p:nvSpPr>
        <p:spPr>
          <a:xfrm>
            <a:off x="4419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2" name="Oval 11"/>
          <p:cNvSpPr/>
          <p:nvPr/>
        </p:nvSpPr>
        <p:spPr>
          <a:xfrm>
            <a:off x="5562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3" name="Oval 12"/>
          <p:cNvSpPr/>
          <p:nvPr/>
        </p:nvSpPr>
        <p:spPr>
          <a:xfrm>
            <a:off x="6705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4" name="Oval 13"/>
          <p:cNvSpPr/>
          <p:nvPr/>
        </p:nvSpPr>
        <p:spPr>
          <a:xfrm>
            <a:off x="7848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5" name="Oval 14"/>
          <p:cNvSpPr/>
          <p:nvPr/>
        </p:nvSpPr>
        <p:spPr>
          <a:xfrm>
            <a:off x="8991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42947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600" y="44196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4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94301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4" idx="4"/>
            <a:endCxn id="10" idx="0"/>
          </p:cNvCxnSpPr>
          <p:nvPr/>
        </p:nvCxnSpPr>
        <p:spPr>
          <a:xfrm>
            <a:off x="3467100" y="3124200"/>
            <a:ext cx="0" cy="1524000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5"/>
            <a:endCxn id="11" idx="1"/>
          </p:cNvCxnSpPr>
          <p:nvPr/>
        </p:nvCxnSpPr>
        <p:spPr>
          <a:xfrm>
            <a:off x="3655685" y="3046085"/>
            <a:ext cx="842030" cy="1680230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7"/>
            <a:endCxn id="5" idx="3"/>
          </p:cNvCxnSpPr>
          <p:nvPr/>
        </p:nvCxnSpPr>
        <p:spPr>
          <a:xfrm flipV="1">
            <a:off x="3655685" y="3046085"/>
            <a:ext cx="842030" cy="1680230"/>
          </a:xfrm>
          <a:prstGeom prst="line">
            <a:avLst/>
          </a:prstGeom>
          <a:ln w="38100" cmpd="sng">
            <a:headEnd type="triangle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5"/>
            <a:endCxn id="12" idx="1"/>
          </p:cNvCxnSpPr>
          <p:nvPr/>
        </p:nvCxnSpPr>
        <p:spPr>
          <a:xfrm>
            <a:off x="4874885" y="3046085"/>
            <a:ext cx="765830" cy="1680230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7"/>
            <a:endCxn id="7" idx="3"/>
          </p:cNvCxnSpPr>
          <p:nvPr/>
        </p:nvCxnSpPr>
        <p:spPr>
          <a:xfrm flipV="1">
            <a:off x="4874885" y="3046085"/>
            <a:ext cx="1908830" cy="1680230"/>
          </a:xfrm>
          <a:prstGeom prst="line">
            <a:avLst/>
          </a:prstGeom>
          <a:ln w="38100" cmpd="sng">
            <a:headEnd type="triangle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6"/>
            <a:endCxn id="8" idx="3"/>
          </p:cNvCxnSpPr>
          <p:nvPr/>
        </p:nvCxnSpPr>
        <p:spPr>
          <a:xfrm flipV="1">
            <a:off x="3733800" y="3046085"/>
            <a:ext cx="4192915" cy="1868815"/>
          </a:xfrm>
          <a:prstGeom prst="line">
            <a:avLst/>
          </a:prstGeom>
          <a:ln w="38100" cmpd="sng">
            <a:headEnd type="triangle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4"/>
            <a:endCxn id="13" idx="7"/>
          </p:cNvCxnSpPr>
          <p:nvPr/>
        </p:nvCxnSpPr>
        <p:spPr>
          <a:xfrm flipH="1">
            <a:off x="7160885" y="3124200"/>
            <a:ext cx="954415" cy="1602115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4"/>
            <a:endCxn id="13" idx="1"/>
          </p:cNvCxnSpPr>
          <p:nvPr/>
        </p:nvCxnSpPr>
        <p:spPr>
          <a:xfrm>
            <a:off x="5829300" y="3124200"/>
            <a:ext cx="954415" cy="1602115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5"/>
            <a:endCxn id="14" idx="1"/>
          </p:cNvCxnSpPr>
          <p:nvPr/>
        </p:nvCxnSpPr>
        <p:spPr>
          <a:xfrm>
            <a:off x="6017885" y="3046085"/>
            <a:ext cx="1908830" cy="1680230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6"/>
            <a:endCxn id="15" idx="1"/>
          </p:cNvCxnSpPr>
          <p:nvPr/>
        </p:nvCxnSpPr>
        <p:spPr>
          <a:xfrm>
            <a:off x="6096000" y="2857500"/>
            <a:ext cx="2973715" cy="1868815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0"/>
            <a:endCxn id="9" idx="4"/>
          </p:cNvCxnSpPr>
          <p:nvPr/>
        </p:nvCxnSpPr>
        <p:spPr>
          <a:xfrm flipV="1">
            <a:off x="9258300" y="3124200"/>
            <a:ext cx="0" cy="1524000"/>
          </a:xfrm>
          <a:prstGeom prst="line">
            <a:avLst/>
          </a:prstGeom>
          <a:ln w="38100" cmpd="sng">
            <a:headEnd type="triangle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flow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42947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600" y="44196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4"/>
                </a:solidFill>
              </a:rPr>
              <a:t>Y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495147-23F6-4E30-AE3D-C688CB58A6BE}"/>
              </a:ext>
            </a:extLst>
          </p:cNvPr>
          <p:cNvSpPr/>
          <p:nvPr/>
        </p:nvSpPr>
        <p:spPr>
          <a:xfrm>
            <a:off x="6172200" y="5908939"/>
            <a:ext cx="533400" cy="533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A930A0-E872-4901-8BDC-8E55DA03C6A7}"/>
              </a:ext>
            </a:extLst>
          </p:cNvPr>
          <p:cNvCxnSpPr>
            <a:cxnSpLocks/>
            <a:stCxn id="10" idx="5"/>
            <a:endCxn id="28" idx="2"/>
          </p:cNvCxnSpPr>
          <p:nvPr/>
        </p:nvCxnSpPr>
        <p:spPr>
          <a:xfrm>
            <a:off x="3655685" y="5103485"/>
            <a:ext cx="2516515" cy="1072154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C0F0EF-EAD8-4FED-9389-A1872BA130E5}"/>
              </a:ext>
            </a:extLst>
          </p:cNvPr>
          <p:cNvCxnSpPr>
            <a:cxnSpLocks/>
            <a:stCxn id="11" idx="5"/>
            <a:endCxn id="28" idx="1"/>
          </p:cNvCxnSpPr>
          <p:nvPr/>
        </p:nvCxnSpPr>
        <p:spPr>
          <a:xfrm>
            <a:off x="4874885" y="5103485"/>
            <a:ext cx="1375430" cy="883569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1FF250C-2298-47B8-9F28-C0599DCB68E4}"/>
              </a:ext>
            </a:extLst>
          </p:cNvPr>
          <p:cNvCxnSpPr>
            <a:cxnSpLocks/>
            <a:stCxn id="12" idx="5"/>
            <a:endCxn id="28" idx="0"/>
          </p:cNvCxnSpPr>
          <p:nvPr/>
        </p:nvCxnSpPr>
        <p:spPr>
          <a:xfrm>
            <a:off x="6017885" y="5103485"/>
            <a:ext cx="421015" cy="805454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DD50B1C-2F7D-4E01-B11A-566C5A998EBD}"/>
              </a:ext>
            </a:extLst>
          </p:cNvPr>
          <p:cNvCxnSpPr>
            <a:cxnSpLocks/>
            <a:stCxn id="13" idx="4"/>
            <a:endCxn id="28" idx="0"/>
          </p:cNvCxnSpPr>
          <p:nvPr/>
        </p:nvCxnSpPr>
        <p:spPr>
          <a:xfrm flipH="1">
            <a:off x="6438900" y="5181600"/>
            <a:ext cx="533400" cy="727339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80CE390-6248-4F8C-BAE1-DBC4C534F373}"/>
              </a:ext>
            </a:extLst>
          </p:cNvPr>
          <p:cNvCxnSpPr>
            <a:cxnSpLocks/>
            <a:stCxn id="14" idx="3"/>
            <a:endCxn id="28" idx="7"/>
          </p:cNvCxnSpPr>
          <p:nvPr/>
        </p:nvCxnSpPr>
        <p:spPr>
          <a:xfrm flipH="1">
            <a:off x="6627485" y="5103485"/>
            <a:ext cx="1299230" cy="883569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7A8C059-3055-48A5-B324-71042DB94CDA}"/>
              </a:ext>
            </a:extLst>
          </p:cNvPr>
          <p:cNvCxnSpPr>
            <a:cxnSpLocks/>
            <a:stCxn id="15" idx="3"/>
            <a:endCxn id="28" idx="6"/>
          </p:cNvCxnSpPr>
          <p:nvPr/>
        </p:nvCxnSpPr>
        <p:spPr>
          <a:xfrm flipH="1">
            <a:off x="6705600" y="5103485"/>
            <a:ext cx="2364115" cy="1072154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0A7DE4B-FAE3-4C7C-9EEE-F96838E1BE41}"/>
              </a:ext>
            </a:extLst>
          </p:cNvPr>
          <p:cNvCxnSpPr>
            <a:cxnSpLocks/>
            <a:stCxn id="29" idx="2"/>
            <a:endCxn id="4" idx="7"/>
          </p:cNvCxnSpPr>
          <p:nvPr/>
        </p:nvCxnSpPr>
        <p:spPr>
          <a:xfrm flipH="1">
            <a:off x="3655685" y="1943100"/>
            <a:ext cx="2440315" cy="725815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4940B1D-AE7B-4BB9-A5A2-D198C59F365A}"/>
              </a:ext>
            </a:extLst>
          </p:cNvPr>
          <p:cNvCxnSpPr>
            <a:cxnSpLocks/>
            <a:stCxn id="29" idx="3"/>
            <a:endCxn id="5" idx="7"/>
          </p:cNvCxnSpPr>
          <p:nvPr/>
        </p:nvCxnSpPr>
        <p:spPr>
          <a:xfrm flipH="1">
            <a:off x="4874885" y="2131685"/>
            <a:ext cx="1299230" cy="537230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365757F-226A-44C8-B898-8BFDAF7CCD02}"/>
              </a:ext>
            </a:extLst>
          </p:cNvPr>
          <p:cNvCxnSpPr>
            <a:cxnSpLocks/>
            <a:stCxn id="29" idx="4"/>
            <a:endCxn id="6" idx="0"/>
          </p:cNvCxnSpPr>
          <p:nvPr/>
        </p:nvCxnSpPr>
        <p:spPr>
          <a:xfrm flipH="1">
            <a:off x="5829300" y="2209800"/>
            <a:ext cx="533400" cy="381000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D24960-C60C-4564-9692-EEA6B8B3590B}"/>
              </a:ext>
            </a:extLst>
          </p:cNvPr>
          <p:cNvCxnSpPr>
            <a:cxnSpLocks/>
            <a:stCxn id="29" idx="4"/>
            <a:endCxn id="7" idx="1"/>
          </p:cNvCxnSpPr>
          <p:nvPr/>
        </p:nvCxnSpPr>
        <p:spPr>
          <a:xfrm>
            <a:off x="6362700" y="2209800"/>
            <a:ext cx="421015" cy="459115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4633334-B81A-4B10-9F16-F79A9FE68AF2}"/>
              </a:ext>
            </a:extLst>
          </p:cNvPr>
          <p:cNvCxnSpPr>
            <a:cxnSpLocks/>
            <a:stCxn id="29" idx="5"/>
            <a:endCxn id="8" idx="1"/>
          </p:cNvCxnSpPr>
          <p:nvPr/>
        </p:nvCxnSpPr>
        <p:spPr>
          <a:xfrm>
            <a:off x="6551285" y="2131685"/>
            <a:ext cx="1375430" cy="537230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DA7C422-2AE2-48FA-AA06-C890B7B6789E}"/>
              </a:ext>
            </a:extLst>
          </p:cNvPr>
          <p:cNvCxnSpPr>
            <a:cxnSpLocks/>
            <a:stCxn id="29" idx="6"/>
            <a:endCxn id="9" idx="1"/>
          </p:cNvCxnSpPr>
          <p:nvPr/>
        </p:nvCxnSpPr>
        <p:spPr>
          <a:xfrm>
            <a:off x="6629400" y="1943100"/>
            <a:ext cx="2440315" cy="725815"/>
          </a:xfrm>
          <a:prstGeom prst="line">
            <a:avLst/>
          </a:prstGeom>
          <a:ln w="38100" cmpd="sng">
            <a:headEnd type="non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2004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4419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5562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7848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" name="Oval 8"/>
          <p:cNvSpPr/>
          <p:nvPr/>
        </p:nvSpPr>
        <p:spPr>
          <a:xfrm>
            <a:off x="8991600" y="25908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0" name="Oval 9"/>
          <p:cNvSpPr/>
          <p:nvPr/>
        </p:nvSpPr>
        <p:spPr>
          <a:xfrm>
            <a:off x="32004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11" name="Oval 10"/>
          <p:cNvSpPr/>
          <p:nvPr/>
        </p:nvSpPr>
        <p:spPr>
          <a:xfrm>
            <a:off x="4419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2" name="Oval 11"/>
          <p:cNvSpPr/>
          <p:nvPr/>
        </p:nvSpPr>
        <p:spPr>
          <a:xfrm>
            <a:off x="5562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13" name="Oval 12"/>
          <p:cNvSpPr/>
          <p:nvPr/>
        </p:nvSpPr>
        <p:spPr>
          <a:xfrm>
            <a:off x="6705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</a:p>
        </p:txBody>
      </p:sp>
      <p:sp>
        <p:nvSpPr>
          <p:cNvPr id="14" name="Oval 13"/>
          <p:cNvSpPr/>
          <p:nvPr/>
        </p:nvSpPr>
        <p:spPr>
          <a:xfrm>
            <a:off x="7848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15" name="Oval 14"/>
          <p:cNvSpPr/>
          <p:nvPr/>
        </p:nvSpPr>
        <p:spPr>
          <a:xfrm>
            <a:off x="8991600" y="4648200"/>
            <a:ext cx="533400" cy="533400"/>
          </a:xfrm>
          <a:prstGeom prst="ellipse">
            <a:avLst/>
          </a:prstGeom>
          <a:ln w="38100" cmpd="sng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39E8CA-1EB4-42DC-8E15-2C249DB01D7C}"/>
              </a:ext>
            </a:extLst>
          </p:cNvPr>
          <p:cNvSpPr/>
          <p:nvPr/>
        </p:nvSpPr>
        <p:spPr>
          <a:xfrm>
            <a:off x="6096000" y="1676400"/>
            <a:ext cx="533400" cy="533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65540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3489-E8FC-42D6-9F23-BCB32B34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easy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E9E9E-1D6A-480C-A0E1-D8C10ED55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a bipartite graph </a:t>
            </a:r>
            <a:r>
              <a:rPr lang="en-US" i="1" dirty="0"/>
              <a:t>G</a:t>
            </a:r>
            <a:r>
              <a:rPr lang="en-US" dirty="0"/>
              <a:t> and turn it into a directed graph </a:t>
            </a:r>
            <a:r>
              <a:rPr lang="en-US" i="1" dirty="0"/>
              <a:t>G'</a:t>
            </a:r>
          </a:p>
          <a:p>
            <a:r>
              <a:rPr lang="en-US" dirty="0"/>
              <a:t>Create a source node </a:t>
            </a:r>
            <a:r>
              <a:rPr lang="en-US" b="1" i="1" dirty="0"/>
              <a:t>s</a:t>
            </a:r>
            <a:r>
              <a:rPr lang="en-US" dirty="0"/>
              <a:t> and a sink node </a:t>
            </a:r>
            <a:r>
              <a:rPr lang="en-US" b="1" i="1" dirty="0"/>
              <a:t>t</a:t>
            </a:r>
          </a:p>
          <a:p>
            <a:r>
              <a:rPr lang="en-US" dirty="0"/>
              <a:t>Connect directed edges from the source to all the nodes in set X</a:t>
            </a:r>
          </a:p>
          <a:p>
            <a:r>
              <a:rPr lang="en-US" dirty="0"/>
              <a:t>Connect directed edges from all the nodes in set Y to the sink</a:t>
            </a:r>
          </a:p>
          <a:p>
            <a:r>
              <a:rPr lang="en-US" dirty="0"/>
              <a:t>Change all the undirected edges from X to Y to directed edges from X to Y</a:t>
            </a:r>
          </a:p>
          <a:p>
            <a:r>
              <a:rPr lang="en-US"/>
              <a:t>Set </a:t>
            </a:r>
            <a:r>
              <a:rPr lang="en-US" dirty="0"/>
              <a:t>the capacities of all edges to 1</a:t>
            </a:r>
          </a:p>
        </p:txBody>
      </p:sp>
    </p:spTree>
    <p:extLst>
      <p:ext uri="{BB962C8B-B14F-4D97-AF65-F5344CB8AC3E}">
        <p14:creationId xmlns:p14="http://schemas.microsoft.com/office/powerpoint/2010/main" val="41210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C9DA-8FCF-4D4B-AC3D-D0B559F9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AB9B8-8CB3-4932-BE51-AC3EDEC25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run the Ford-Fulkerson algorithm to find the maximum flow on our new graph</a:t>
            </a:r>
          </a:p>
          <a:p>
            <a:r>
              <a:rPr lang="en-US" dirty="0"/>
              <a:t>Since all edges from X to Y have capacity 1, they will either have a flow of 1 or of 0</a:t>
            </a:r>
          </a:p>
          <a:p>
            <a:r>
              <a:rPr lang="en-US" dirty="0"/>
              <a:t>If they have a flow of 1, they are in the matching</a:t>
            </a:r>
          </a:p>
          <a:p>
            <a:r>
              <a:rPr lang="en-US" dirty="0"/>
              <a:t>If they have a flow of 0, they aren't</a:t>
            </a:r>
          </a:p>
          <a:p>
            <a:r>
              <a:rPr lang="en-US" dirty="0"/>
              <a:t>The maximum flow value tells us how many nodes are matched</a:t>
            </a:r>
          </a:p>
        </p:txBody>
      </p:sp>
    </p:spTree>
    <p:extLst>
      <p:ext uri="{BB962C8B-B14F-4D97-AF65-F5344CB8AC3E}">
        <p14:creationId xmlns:p14="http://schemas.microsoft.com/office/powerpoint/2010/main" val="37944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Review of second third of course</a:t>
            </a:r>
          </a:p>
          <a:p>
            <a:pPr lvl="1"/>
            <a:r>
              <a:rPr lang="en-US" dirty="0"/>
              <a:t>Recurrence relations</a:t>
            </a:r>
          </a:p>
          <a:p>
            <a:pPr lvl="1"/>
            <a:r>
              <a:rPr lang="en-US" dirty="0"/>
              <a:t>Divide and conquer</a:t>
            </a:r>
          </a:p>
          <a:p>
            <a:pPr lvl="2"/>
            <a:r>
              <a:rPr lang="en-US" dirty="0"/>
              <a:t>Counting inversions</a:t>
            </a:r>
          </a:p>
          <a:p>
            <a:pPr lvl="2"/>
            <a:r>
              <a:rPr lang="en-US" dirty="0"/>
              <a:t>Closest pair of points</a:t>
            </a:r>
          </a:p>
          <a:p>
            <a:pPr lvl="2"/>
            <a:r>
              <a:rPr lang="en-US" dirty="0"/>
              <a:t>Integer multiplication</a:t>
            </a:r>
          </a:p>
          <a:p>
            <a:pPr lvl="1"/>
            <a:r>
              <a:rPr lang="en-US" dirty="0"/>
              <a:t>Master theorem</a:t>
            </a:r>
          </a:p>
          <a:p>
            <a:pPr lvl="1"/>
            <a:r>
              <a:rPr lang="en-US" dirty="0"/>
              <a:t>Dynamic programming</a:t>
            </a:r>
          </a:p>
          <a:p>
            <a:pPr lvl="2"/>
            <a:r>
              <a:rPr lang="en-US" dirty="0"/>
              <a:t>Weighted interval scheduling</a:t>
            </a:r>
          </a:p>
          <a:p>
            <a:pPr lvl="2"/>
            <a:r>
              <a:rPr lang="en-US" dirty="0"/>
              <a:t>Subset sum</a:t>
            </a:r>
          </a:p>
          <a:p>
            <a:pPr lvl="2"/>
            <a:r>
              <a:rPr lang="en-US" dirty="0"/>
              <a:t>Knapsack</a:t>
            </a:r>
          </a:p>
          <a:p>
            <a:pPr lvl="2"/>
            <a:r>
              <a:rPr lang="en-US" dirty="0"/>
              <a:t>Sequence alignment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E620-CABE-4720-B1CE-271F6344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Maximal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3C60C-2342-4F69-BAF2-8D014AE53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make the algorithm go faster, we can start with a </a:t>
            </a:r>
            <a:r>
              <a:rPr lang="en-US" b="1" dirty="0"/>
              <a:t>maximal matching</a:t>
            </a:r>
          </a:p>
          <a:p>
            <a:r>
              <a:rPr lang="en-US" dirty="0"/>
              <a:t>A maximal matching is not necessarily maximum, but you can't add edges to it directly without removing other edges</a:t>
            </a:r>
          </a:p>
          <a:p>
            <a:r>
              <a:rPr lang="en-US" dirty="0"/>
              <a:t>In essence, arbitrarily match unmatched nodes until you can't anymore</a:t>
            </a:r>
          </a:p>
          <a:p>
            <a:r>
              <a:rPr lang="en-US" dirty="0"/>
              <a:t>Then start the process of looking for augmenting paths</a:t>
            </a:r>
          </a:p>
        </p:txBody>
      </p:sp>
    </p:spTree>
    <p:extLst>
      <p:ext uri="{BB962C8B-B14F-4D97-AF65-F5344CB8AC3E}">
        <p14:creationId xmlns:p14="http://schemas.microsoft.com/office/powerpoint/2010/main" val="17007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dirty="0"/>
              <a:t>Come up with a legal, maximal matching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Take an </a:t>
            </a:r>
            <a:r>
              <a:rPr lang="en-US" b="1" dirty="0"/>
              <a:t>augmenting path</a:t>
            </a:r>
            <a:r>
              <a:rPr lang="en-US" dirty="0"/>
              <a:t> that starts at an unmatched node in X and ends at an unmatched node in Y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If there is such a path, switch all the edges along the path from being in the matching to being out and vice versa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/>
              <a:t>If there is another augmenting path, go back to Step 2</a:t>
            </a:r>
          </a:p>
          <a:p>
            <a:pPr marL="582930" indent="-514350">
              <a:buFont typeface="+mj-lt"/>
              <a:buAutoNum type="arabicPeriod"/>
            </a:pPr>
            <a:endParaRPr lang="en-US" dirty="0"/>
          </a:p>
          <a:p>
            <a:pPr marL="58293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5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hardness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compare the hardness of problems?</a:t>
            </a:r>
          </a:p>
          <a:p>
            <a:r>
              <a:rPr lang="en-US" dirty="0"/>
              <a:t>How are we able to say that NP-complete problems are all the same level of hardness?</a:t>
            </a:r>
          </a:p>
          <a:p>
            <a:r>
              <a:rPr lang="en-US" dirty="0"/>
              <a:t>We want a formal way to describe that problem </a:t>
            </a:r>
            <a:r>
              <a:rPr lang="en-US" b="1" i="1" dirty="0"/>
              <a:t>X</a:t>
            </a:r>
            <a:r>
              <a:rPr lang="en-US" dirty="0"/>
              <a:t> is at least as hard as problem </a:t>
            </a:r>
            <a:r>
              <a:rPr lang="en-US" b="1" i="1" dirty="0"/>
              <a:t>Y</a:t>
            </a:r>
          </a:p>
          <a:p>
            <a:r>
              <a:rPr lang="en-US" dirty="0"/>
              <a:t>The tool we use to argue that </a:t>
            </a:r>
            <a:r>
              <a:rPr lang="en-US" b="1" i="1" dirty="0"/>
              <a:t>X</a:t>
            </a:r>
            <a:r>
              <a:rPr lang="en-US" dirty="0"/>
              <a:t> is at least as hard as </a:t>
            </a:r>
            <a:r>
              <a:rPr lang="en-US" b="1" i="1" dirty="0"/>
              <a:t>Y</a:t>
            </a:r>
            <a:r>
              <a:rPr lang="en-US" dirty="0"/>
              <a:t> is called a </a:t>
            </a:r>
            <a:r>
              <a:rPr lang="en-US" b="1" dirty="0"/>
              <a:t>reduction</a:t>
            </a: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4578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imagine that we have a black box that can solve problem </a:t>
            </a:r>
            <a:r>
              <a:rPr lang="en-US" b="1" i="1" dirty="0"/>
              <a:t>X</a:t>
            </a:r>
            <a:r>
              <a:rPr lang="en-US" dirty="0"/>
              <a:t> instantly</a:t>
            </a:r>
          </a:p>
          <a:p>
            <a:r>
              <a:rPr lang="en-US" dirty="0"/>
              <a:t>Can any instance of problem </a:t>
            </a:r>
            <a:r>
              <a:rPr lang="en-US" b="1" i="1" dirty="0"/>
              <a:t>Y</a:t>
            </a:r>
            <a:r>
              <a:rPr lang="en-US" dirty="0"/>
              <a:t> be solved by doing polynomial work to format the input for </a:t>
            </a:r>
            <a:r>
              <a:rPr lang="en-US" b="1" i="1" dirty="0"/>
              <a:t>Y</a:t>
            </a:r>
            <a:r>
              <a:rPr lang="en-US" dirty="0"/>
              <a:t> into input for </a:t>
            </a:r>
            <a:r>
              <a:rPr lang="en-US" b="1" i="1" dirty="0"/>
              <a:t>X</a:t>
            </a:r>
            <a:r>
              <a:rPr lang="en-US" dirty="0"/>
              <a:t> followed by a polynomial number of calls to the black box that solves </a:t>
            </a:r>
            <a:r>
              <a:rPr lang="en-US" b="1" i="1" dirty="0"/>
              <a:t>X</a:t>
            </a:r>
            <a:r>
              <a:rPr lang="en-US" dirty="0"/>
              <a:t>?</a:t>
            </a:r>
          </a:p>
          <a:p>
            <a:r>
              <a:rPr lang="en-US" dirty="0"/>
              <a:t>If the answer is </a:t>
            </a:r>
            <a:r>
              <a:rPr lang="en-US" b="1" dirty="0"/>
              <a:t>yes</a:t>
            </a:r>
            <a:r>
              <a:rPr lang="en-US" dirty="0"/>
              <a:t>, we write </a:t>
            </a:r>
            <a:r>
              <a:rPr lang="en-US" b="1" i="1" dirty="0"/>
              <a:t>Y</a:t>
            </a:r>
            <a:r>
              <a:rPr lang="en-US" dirty="0"/>
              <a:t> ≤</a:t>
            </a:r>
            <a:r>
              <a:rPr lang="en-US" i="1" baseline="-25000" dirty="0"/>
              <a:t>P</a:t>
            </a:r>
            <a:r>
              <a:rPr lang="en-US" dirty="0"/>
              <a:t> </a:t>
            </a:r>
            <a:r>
              <a:rPr lang="en-US" b="1" i="1" dirty="0"/>
              <a:t>X</a:t>
            </a:r>
            <a:r>
              <a:rPr lang="en-US" dirty="0"/>
              <a:t> and say that </a:t>
            </a:r>
            <a:r>
              <a:rPr lang="en-US" b="1" i="1" dirty="0"/>
              <a:t>Y</a:t>
            </a:r>
            <a:r>
              <a:rPr lang="en-US" dirty="0"/>
              <a:t> is polynomial-time reducible to </a:t>
            </a:r>
            <a:r>
              <a:rPr lang="en-US" b="1" i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836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other direction?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didn't really study logic in this class</a:t>
                </a:r>
              </a:p>
              <a:p>
                <a:r>
                  <a:rPr lang="en-US" dirty="0"/>
                  <a:t>If you have an implication </a:t>
                </a:r>
                <a:r>
                  <a:rPr lang="en-US" b="1" i="1" dirty="0"/>
                  <a:t>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q</a:t>
                </a:r>
                <a:r>
                  <a:rPr lang="en-US" dirty="0"/>
                  <a:t> that is true, its </a:t>
                </a:r>
                <a:r>
                  <a:rPr lang="en-US" b="1" dirty="0"/>
                  <a:t>contrapositive</a:t>
                </a:r>
                <a:r>
                  <a:rPr lang="en-US" dirty="0"/>
                  <a:t> ~</a:t>
                </a:r>
                <a:r>
                  <a:rPr lang="en-US" b="1" i="1" dirty="0"/>
                  <a:t>q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~</a:t>
                </a:r>
                <a:r>
                  <a:rPr lang="en-US" b="1" i="1" dirty="0"/>
                  <a:t>p</a:t>
                </a:r>
                <a:r>
                  <a:rPr lang="en-US" dirty="0"/>
                  <a:t> is also true </a:t>
                </a:r>
              </a:p>
              <a:p>
                <a:r>
                  <a:rPr lang="en-US" dirty="0"/>
                  <a:t>Implication:</a:t>
                </a:r>
              </a:p>
              <a:p>
                <a:pPr lvl="1"/>
                <a:r>
                  <a:rPr lang="en-US" dirty="0"/>
                  <a:t>Suppose  </a:t>
                </a:r>
                <a:r>
                  <a:rPr lang="en-US" b="1" i="1" dirty="0"/>
                  <a:t>Y</a:t>
                </a:r>
                <a:r>
                  <a:rPr lang="en-US" dirty="0"/>
                  <a:t> ≤</a:t>
                </a:r>
                <a:r>
                  <a:rPr lang="en-US" i="1" baseline="-25000" dirty="0"/>
                  <a:t>P</a:t>
                </a:r>
                <a:r>
                  <a:rPr lang="en-US" dirty="0"/>
                  <a:t> </a:t>
                </a:r>
                <a:r>
                  <a:rPr lang="en-US" b="1" i="1" dirty="0"/>
                  <a:t>X</a:t>
                </a:r>
                <a:r>
                  <a:rPr lang="en-US" dirty="0"/>
                  <a:t>. If </a:t>
                </a:r>
                <a:r>
                  <a:rPr lang="en-US" b="1" i="1" dirty="0"/>
                  <a:t>X</a:t>
                </a:r>
                <a:r>
                  <a:rPr lang="en-US" dirty="0"/>
                  <a:t> can be solved in polynomial time, then </a:t>
                </a:r>
                <a:r>
                  <a:rPr lang="en-US" b="1" i="1" dirty="0"/>
                  <a:t>Y</a:t>
                </a:r>
                <a:r>
                  <a:rPr lang="en-US" dirty="0"/>
                  <a:t> can be solved in polynomial time.</a:t>
                </a:r>
              </a:p>
              <a:p>
                <a:r>
                  <a:rPr lang="en-US" dirty="0"/>
                  <a:t>Contrapositive:</a:t>
                </a:r>
              </a:p>
              <a:p>
                <a:pPr lvl="1"/>
                <a:r>
                  <a:rPr lang="en-US" dirty="0"/>
                  <a:t>Suppose  </a:t>
                </a:r>
                <a:r>
                  <a:rPr lang="en-US" b="1" i="1" dirty="0"/>
                  <a:t>Y</a:t>
                </a:r>
                <a:r>
                  <a:rPr lang="en-US" dirty="0"/>
                  <a:t> ≤</a:t>
                </a:r>
                <a:r>
                  <a:rPr lang="en-US" i="1" baseline="-25000" dirty="0"/>
                  <a:t>P</a:t>
                </a:r>
                <a:r>
                  <a:rPr lang="en-US" dirty="0"/>
                  <a:t> </a:t>
                </a:r>
                <a:r>
                  <a:rPr lang="en-US" b="1" i="1" dirty="0"/>
                  <a:t>X</a:t>
                </a:r>
                <a:r>
                  <a:rPr lang="en-US" dirty="0"/>
                  <a:t>. If </a:t>
                </a:r>
                <a:r>
                  <a:rPr lang="en-US" b="1" i="1" dirty="0"/>
                  <a:t>Y</a:t>
                </a:r>
                <a:r>
                  <a:rPr lang="en-US" dirty="0"/>
                  <a:t> cannot be solved in polynomial time, then </a:t>
                </a:r>
                <a:r>
                  <a:rPr lang="en-US" b="1" i="1" dirty="0"/>
                  <a:t>X</a:t>
                </a:r>
                <a:r>
                  <a:rPr lang="en-US" dirty="0"/>
                  <a:t> cannot be solved in polynomial time.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056" b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80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dirty="0"/>
              <a:t>Independent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the independent set graph problem</a:t>
            </a:r>
          </a:p>
          <a:p>
            <a:r>
              <a:rPr lang="en-US" dirty="0"/>
              <a:t>Given an undirected graph, find the </a:t>
            </a:r>
            <a:r>
              <a:rPr lang="en-US"/>
              <a:t>largest collection </a:t>
            </a:r>
            <a:r>
              <a:rPr lang="en-US" dirty="0"/>
              <a:t>of nodes that are not connected to each other</a:t>
            </a:r>
          </a:p>
          <a:p>
            <a:r>
              <a:rPr lang="en-US" dirty="0"/>
              <a:t>Practical application:</a:t>
            </a:r>
          </a:p>
          <a:p>
            <a:pPr lvl="1"/>
            <a:r>
              <a:rPr lang="en-US" dirty="0"/>
              <a:t>Nodes represent friends of yours</a:t>
            </a:r>
          </a:p>
          <a:p>
            <a:pPr lvl="1"/>
            <a:r>
              <a:rPr lang="en-US" dirty="0"/>
              <a:t>An edge between those two nodes means they hate each other</a:t>
            </a:r>
          </a:p>
          <a:p>
            <a:pPr lvl="1"/>
            <a:r>
              <a:rPr lang="en-US" dirty="0"/>
              <a:t>What's the largest group of friends you could invite to a party if you don't want any to hate each other?</a:t>
            </a:r>
          </a:p>
        </p:txBody>
      </p:sp>
    </p:spTree>
    <p:extLst>
      <p:ext uri="{BB962C8B-B14F-4D97-AF65-F5344CB8AC3E}">
        <p14:creationId xmlns:p14="http://schemas.microsoft.com/office/powerpoint/2010/main" val="20119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 example</a:t>
            </a:r>
          </a:p>
        </p:txBody>
      </p:sp>
      <p:sp>
        <p:nvSpPr>
          <p:cNvPr id="4" name="Oval 3"/>
          <p:cNvSpPr/>
          <p:nvPr/>
        </p:nvSpPr>
        <p:spPr>
          <a:xfrm>
            <a:off x="3200400" y="211632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4648200" y="343865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8" name="Oval 7"/>
          <p:cNvSpPr/>
          <p:nvPr/>
        </p:nvSpPr>
        <p:spPr>
          <a:xfrm>
            <a:off x="5829300" y="211632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6667500" y="371652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0" name="Oval 9"/>
          <p:cNvSpPr/>
          <p:nvPr/>
        </p:nvSpPr>
        <p:spPr>
          <a:xfrm>
            <a:off x="2832100" y="381965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4800600" y="5638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7772400" y="493572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3" name="Oval 12"/>
          <p:cNvSpPr/>
          <p:nvPr/>
        </p:nvSpPr>
        <p:spPr>
          <a:xfrm>
            <a:off x="8153400" y="219252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5" name="Straight Connector 14"/>
          <p:cNvCxnSpPr>
            <a:stCxn id="4" idx="5"/>
            <a:endCxn id="7" idx="1"/>
          </p:cNvCxnSpPr>
          <p:nvPr/>
        </p:nvCxnSpPr>
        <p:spPr>
          <a:xfrm>
            <a:off x="3850808" y="2766736"/>
            <a:ext cx="908984" cy="7835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6"/>
            <a:endCxn id="8" idx="2"/>
          </p:cNvCxnSpPr>
          <p:nvPr/>
        </p:nvCxnSpPr>
        <p:spPr>
          <a:xfrm>
            <a:off x="3962400" y="2497328"/>
            <a:ext cx="1866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4"/>
            <a:endCxn id="10" idx="0"/>
          </p:cNvCxnSpPr>
          <p:nvPr/>
        </p:nvCxnSpPr>
        <p:spPr>
          <a:xfrm flipH="1">
            <a:off x="3213100" y="2878328"/>
            <a:ext cx="368300" cy="9413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5"/>
            <a:endCxn id="11" idx="1"/>
          </p:cNvCxnSpPr>
          <p:nvPr/>
        </p:nvCxnSpPr>
        <p:spPr>
          <a:xfrm>
            <a:off x="3482508" y="4470060"/>
            <a:ext cx="1429684" cy="12803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3"/>
            <a:endCxn id="9" idx="7"/>
          </p:cNvCxnSpPr>
          <p:nvPr/>
        </p:nvCxnSpPr>
        <p:spPr>
          <a:xfrm flipH="1">
            <a:off x="7317908" y="2842936"/>
            <a:ext cx="947084" cy="985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4"/>
            <a:endCxn id="11" idx="0"/>
          </p:cNvCxnSpPr>
          <p:nvPr/>
        </p:nvCxnSpPr>
        <p:spPr>
          <a:xfrm>
            <a:off x="5029200" y="4200652"/>
            <a:ext cx="152400" cy="14381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5"/>
            <a:endCxn id="12" idx="2"/>
          </p:cNvCxnSpPr>
          <p:nvPr/>
        </p:nvCxnSpPr>
        <p:spPr>
          <a:xfrm>
            <a:off x="5298608" y="4089060"/>
            <a:ext cx="2473792" cy="12276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6"/>
            <a:endCxn id="9" idx="2"/>
          </p:cNvCxnSpPr>
          <p:nvPr/>
        </p:nvCxnSpPr>
        <p:spPr>
          <a:xfrm>
            <a:off x="5410200" y="3819652"/>
            <a:ext cx="1257300" cy="2778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8" idx="6"/>
            <a:endCxn id="13" idx="2"/>
          </p:cNvCxnSpPr>
          <p:nvPr/>
        </p:nvCxnSpPr>
        <p:spPr>
          <a:xfrm>
            <a:off x="6591300" y="2497328"/>
            <a:ext cx="15621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7" idx="7"/>
            <a:endCxn id="8" idx="3"/>
          </p:cNvCxnSpPr>
          <p:nvPr/>
        </p:nvCxnSpPr>
        <p:spPr>
          <a:xfrm flipV="1">
            <a:off x="5298608" y="2766736"/>
            <a:ext cx="642284" cy="7835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308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Hardness of independent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 set is an NP-complete problem</a:t>
            </a:r>
          </a:p>
          <a:p>
            <a:r>
              <a:rPr lang="en-US" dirty="0"/>
              <a:t>We don't know a polynomial-time algorithm for it, but we don't know how to prove that there isn't one</a:t>
            </a:r>
          </a:p>
          <a:p>
            <a:r>
              <a:rPr lang="en-US" dirty="0"/>
              <a:t>We just stated the </a:t>
            </a:r>
            <a:r>
              <a:rPr lang="en-US" b="1" dirty="0"/>
              <a:t>optimization</a:t>
            </a:r>
            <a:r>
              <a:rPr lang="en-US" dirty="0"/>
              <a:t> version of independent set:</a:t>
            </a:r>
          </a:p>
          <a:p>
            <a:pPr lvl="1"/>
            <a:r>
              <a:rPr lang="en-US" dirty="0"/>
              <a:t>Find the largest independent set</a:t>
            </a:r>
          </a:p>
          <a:p>
            <a:r>
              <a:rPr lang="en-US" dirty="0"/>
              <a:t>But there is also a </a:t>
            </a:r>
            <a:r>
              <a:rPr lang="en-US" b="1" dirty="0"/>
              <a:t>decision</a:t>
            </a:r>
            <a:r>
              <a:rPr lang="en-US" dirty="0"/>
              <a:t> version:</a:t>
            </a:r>
          </a:p>
          <a:p>
            <a:pPr lvl="1"/>
            <a:r>
              <a:rPr lang="en-US" dirty="0"/>
              <a:t>Given a graph </a:t>
            </a:r>
            <a:r>
              <a:rPr lang="en-US" b="1" i="1" dirty="0"/>
              <a:t>G</a:t>
            </a:r>
            <a:r>
              <a:rPr lang="en-US" dirty="0"/>
              <a:t> and a number </a:t>
            </a:r>
            <a:r>
              <a:rPr lang="en-US" b="1" i="1" dirty="0"/>
              <a:t>k</a:t>
            </a:r>
            <a:r>
              <a:rPr lang="en-US" dirty="0"/>
              <a:t>, does </a:t>
            </a:r>
            <a:r>
              <a:rPr lang="en-US" b="1" i="1" dirty="0"/>
              <a:t>G</a:t>
            </a:r>
            <a:r>
              <a:rPr lang="en-US" dirty="0"/>
              <a:t> contain an independent set of size at least </a:t>
            </a:r>
            <a:r>
              <a:rPr lang="en-US" b="1" i="1" dirty="0"/>
              <a:t>k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vertex cover problem is another graph problem:</a:t>
                </a:r>
              </a:p>
              <a:p>
                <a:pPr lvl="1"/>
                <a:r>
                  <a:rPr lang="en-US" dirty="0"/>
                  <a:t>Given a graph </a:t>
                </a:r>
                <a:r>
                  <a:rPr lang="en-US" b="1" i="1" dirty="0"/>
                  <a:t>G</a:t>
                </a:r>
                <a:r>
                  <a:rPr lang="en-US" dirty="0"/>
                  <a:t> = (</a:t>
                </a:r>
                <a:r>
                  <a:rPr lang="en-US" b="1" i="1" dirty="0"/>
                  <a:t>V</a:t>
                </a:r>
                <a:r>
                  <a:rPr lang="en-US" dirty="0"/>
                  <a:t>, </a:t>
                </a:r>
                <a:r>
                  <a:rPr lang="en-US" b="1" i="1" dirty="0"/>
                  <a:t>E</a:t>
                </a:r>
                <a:r>
                  <a:rPr lang="en-US" dirty="0"/>
                  <a:t>), we say that a set of nodes </a:t>
                </a:r>
                <a:r>
                  <a:rPr lang="en-US" b="1" i="1" dirty="0"/>
                  <a:t>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V</a:t>
                </a:r>
                <a:r>
                  <a:rPr lang="en-US" dirty="0"/>
                  <a:t> is a </a:t>
                </a:r>
                <a:r>
                  <a:rPr lang="en-US" b="1" dirty="0"/>
                  <a:t>vertex cover</a:t>
                </a:r>
                <a:r>
                  <a:rPr lang="en-US" dirty="0"/>
                  <a:t> if every edge </a:t>
                </a:r>
                <a:r>
                  <a:rPr lang="en-US" b="1" i="1" dirty="0"/>
                  <a:t>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E</a:t>
                </a:r>
                <a:r>
                  <a:rPr lang="en-US" dirty="0"/>
                  <a:t> has at least one end in </a:t>
                </a:r>
                <a:r>
                  <a:rPr lang="en-US" b="1" i="1" dirty="0"/>
                  <a:t>S</a:t>
                </a:r>
              </a:p>
              <a:p>
                <a:pPr lvl="1"/>
                <a:r>
                  <a:rPr lang="en-US" dirty="0"/>
                  <a:t>In other words, find a set of vertices such that all edges touch at least one</a:t>
                </a:r>
              </a:p>
              <a:p>
                <a:r>
                  <a:rPr lang="en-US" dirty="0"/>
                  <a:t>It's easy to find a big vertex cover: all vertices</a:t>
                </a:r>
              </a:p>
              <a:p>
                <a:r>
                  <a:rPr lang="en-US" dirty="0"/>
                  <a:t>It's hard to find a small one</a:t>
                </a:r>
              </a:p>
              <a:p>
                <a:r>
                  <a:rPr lang="en-US" dirty="0"/>
                  <a:t>Decision version:</a:t>
                </a:r>
              </a:p>
              <a:p>
                <a:pPr lvl="1"/>
                <a:r>
                  <a:rPr lang="en-US" dirty="0"/>
                  <a:t>Given a graph </a:t>
                </a:r>
                <a:r>
                  <a:rPr lang="en-US" b="1" i="1" dirty="0"/>
                  <a:t>G</a:t>
                </a:r>
                <a:r>
                  <a:rPr lang="en-US" dirty="0"/>
                  <a:t> and a number </a:t>
                </a:r>
                <a:r>
                  <a:rPr lang="en-US" b="1" i="1" dirty="0"/>
                  <a:t>k</a:t>
                </a:r>
                <a:r>
                  <a:rPr lang="en-US" dirty="0"/>
                  <a:t>, does </a:t>
                </a:r>
                <a:r>
                  <a:rPr lang="en-US" b="1" i="1" dirty="0"/>
                  <a:t>G</a:t>
                </a:r>
                <a:r>
                  <a:rPr lang="en-US" dirty="0"/>
                  <a:t> contain a vertex cover at size at most </a:t>
                </a:r>
                <a:r>
                  <a:rPr lang="en-US" b="1" i="1" dirty="0"/>
                  <a:t>k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 r="-1222" b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63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independent set and vertex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Claim:</a:t>
            </a:r>
            <a:r>
              <a:rPr lang="en-US" dirty="0"/>
              <a:t> Let </a:t>
            </a:r>
            <a:r>
              <a:rPr lang="en-US" b="1" i="1" dirty="0"/>
              <a:t>G</a:t>
            </a:r>
            <a:r>
              <a:rPr lang="en-US" dirty="0"/>
              <a:t> = (</a:t>
            </a:r>
            <a:r>
              <a:rPr lang="en-US" b="1" i="1" dirty="0"/>
              <a:t>V</a:t>
            </a:r>
            <a:r>
              <a:rPr lang="en-US" dirty="0"/>
              <a:t>,</a:t>
            </a:r>
            <a:r>
              <a:rPr lang="en-US" b="1" i="1" dirty="0"/>
              <a:t>E</a:t>
            </a:r>
            <a:r>
              <a:rPr lang="en-US" dirty="0"/>
              <a:t>) be a graph.  </a:t>
            </a:r>
            <a:r>
              <a:rPr lang="en-US" b="1" i="1" dirty="0"/>
              <a:t>S</a:t>
            </a:r>
            <a:r>
              <a:rPr lang="en-US" dirty="0"/>
              <a:t> is an independent set if and only if its complement </a:t>
            </a:r>
            <a:r>
              <a:rPr lang="en-US" b="1" i="1" dirty="0"/>
              <a:t>V</a:t>
            </a:r>
            <a:r>
              <a:rPr lang="en-US" dirty="0"/>
              <a:t> – </a:t>
            </a:r>
            <a:r>
              <a:rPr lang="en-US" b="1" i="1" dirty="0"/>
              <a:t>S</a:t>
            </a:r>
            <a:r>
              <a:rPr lang="en-US" dirty="0"/>
              <a:t> is a vertex cover.</a:t>
            </a:r>
          </a:p>
          <a:p>
            <a:r>
              <a:rPr lang="en-US" b="1" dirty="0"/>
              <a:t>Proof:</a:t>
            </a:r>
          </a:p>
          <a:p>
            <a:pPr lvl="1"/>
            <a:r>
              <a:rPr lang="en-US" dirty="0"/>
              <a:t>Suppose that </a:t>
            </a:r>
            <a:r>
              <a:rPr lang="en-US" b="1" i="1" dirty="0"/>
              <a:t>S</a:t>
            </a:r>
            <a:r>
              <a:rPr lang="en-US" dirty="0"/>
              <a:t> is an independent set.  Consider an edge </a:t>
            </a:r>
            <a:r>
              <a:rPr lang="en-US" b="1" i="1" dirty="0"/>
              <a:t>e</a:t>
            </a:r>
            <a:r>
              <a:rPr lang="en-US" dirty="0"/>
              <a:t> = (</a:t>
            </a:r>
            <a:r>
              <a:rPr lang="en-US" b="1" i="1" dirty="0" err="1"/>
              <a:t>u</a:t>
            </a:r>
            <a:r>
              <a:rPr lang="en-US" dirty="0" err="1"/>
              <a:t>,</a:t>
            </a:r>
            <a:r>
              <a:rPr lang="en-US" b="1" i="1" dirty="0" err="1"/>
              <a:t>v</a:t>
            </a:r>
            <a:r>
              <a:rPr lang="en-US" dirty="0"/>
              <a:t>).  Since </a:t>
            </a:r>
            <a:r>
              <a:rPr lang="en-US" b="1" i="1" dirty="0"/>
              <a:t>S</a:t>
            </a:r>
            <a:r>
              <a:rPr lang="en-US" dirty="0"/>
              <a:t> is independent, it cannot be the case that both </a:t>
            </a:r>
            <a:r>
              <a:rPr lang="en-US" b="1" i="1" dirty="0"/>
              <a:t>u</a:t>
            </a:r>
            <a:r>
              <a:rPr lang="en-US" dirty="0"/>
              <a:t> and </a:t>
            </a:r>
            <a:r>
              <a:rPr lang="en-US" b="1" i="1" dirty="0"/>
              <a:t>v</a:t>
            </a:r>
            <a:r>
              <a:rPr lang="en-US" dirty="0"/>
              <a:t> are in </a:t>
            </a:r>
            <a:r>
              <a:rPr lang="en-US" b="1" i="1" dirty="0"/>
              <a:t>S</a:t>
            </a:r>
            <a:r>
              <a:rPr lang="en-US" dirty="0"/>
              <a:t>.  Thus, one of them must be in </a:t>
            </a:r>
            <a:r>
              <a:rPr lang="en-US" b="1" i="1" dirty="0"/>
              <a:t>V</a:t>
            </a:r>
            <a:r>
              <a:rPr lang="en-US" dirty="0"/>
              <a:t> – </a:t>
            </a:r>
            <a:r>
              <a:rPr lang="en-US" b="1" i="1" dirty="0"/>
              <a:t>S</a:t>
            </a:r>
            <a:r>
              <a:rPr lang="en-US" dirty="0"/>
              <a:t>.  It must be the case that every edge has at least one end in </a:t>
            </a:r>
            <a:r>
              <a:rPr lang="en-US" b="1" i="1" dirty="0"/>
              <a:t>V</a:t>
            </a:r>
            <a:r>
              <a:rPr lang="en-US" dirty="0"/>
              <a:t> – </a:t>
            </a:r>
            <a:r>
              <a:rPr lang="en-US" b="1" i="1" dirty="0"/>
              <a:t>S</a:t>
            </a:r>
            <a:r>
              <a:rPr lang="en-US" dirty="0"/>
              <a:t>, so </a:t>
            </a:r>
            <a:r>
              <a:rPr lang="en-US" b="1" i="1" dirty="0"/>
              <a:t>V</a:t>
            </a:r>
            <a:r>
              <a:rPr lang="en-US" dirty="0"/>
              <a:t> – </a:t>
            </a:r>
            <a:r>
              <a:rPr lang="en-US" b="1" i="1" dirty="0"/>
              <a:t>S</a:t>
            </a:r>
            <a:r>
              <a:rPr lang="en-US" dirty="0"/>
              <a:t> is a vertex cover.</a:t>
            </a:r>
          </a:p>
        </p:txBody>
      </p:sp>
    </p:spTree>
    <p:extLst>
      <p:ext uri="{BB962C8B-B14F-4D97-AF65-F5344CB8AC3E}">
        <p14:creationId xmlns:p14="http://schemas.microsoft.com/office/powerpoint/2010/main" val="19077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</a:t>
            </a:r>
            <a:r>
              <a:rPr lang="en-US" b="1" i="1" dirty="0"/>
              <a:t>V</a:t>
            </a:r>
            <a:r>
              <a:rPr lang="en-US" dirty="0"/>
              <a:t> – </a:t>
            </a:r>
            <a:r>
              <a:rPr lang="en-US" b="1" i="1" dirty="0"/>
              <a:t>S</a:t>
            </a:r>
            <a:r>
              <a:rPr lang="en-US" dirty="0"/>
              <a:t> is a vertex cover.  Consider any two nodes </a:t>
            </a:r>
            <a:r>
              <a:rPr lang="en-US" b="1" i="1" dirty="0"/>
              <a:t>u</a:t>
            </a:r>
            <a:r>
              <a:rPr lang="en-US" dirty="0"/>
              <a:t> and </a:t>
            </a:r>
            <a:r>
              <a:rPr lang="en-US" b="1" i="1" dirty="0"/>
              <a:t>v</a:t>
            </a:r>
            <a:r>
              <a:rPr lang="en-US" dirty="0"/>
              <a:t> in </a:t>
            </a:r>
            <a:r>
              <a:rPr lang="en-US" b="1" i="1" dirty="0"/>
              <a:t>S</a:t>
            </a:r>
            <a:r>
              <a:rPr lang="en-US" dirty="0"/>
              <a:t>.  If they were joined by edge </a:t>
            </a:r>
            <a:r>
              <a:rPr lang="en-US" b="1" i="1" dirty="0"/>
              <a:t>e</a:t>
            </a:r>
            <a:r>
              <a:rPr lang="en-US" dirty="0"/>
              <a:t>, then neither end of </a:t>
            </a:r>
            <a:r>
              <a:rPr lang="en-US" b="1" i="1" dirty="0"/>
              <a:t>e</a:t>
            </a:r>
            <a:r>
              <a:rPr lang="en-US" dirty="0"/>
              <a:t> would lie in </a:t>
            </a:r>
            <a:r>
              <a:rPr lang="en-US" b="1" i="1" dirty="0"/>
              <a:t>V</a:t>
            </a:r>
            <a:r>
              <a:rPr lang="en-US" dirty="0"/>
              <a:t> – </a:t>
            </a:r>
            <a:r>
              <a:rPr lang="en-US" b="1" i="1" dirty="0"/>
              <a:t>S</a:t>
            </a:r>
            <a:r>
              <a:rPr lang="en-US" dirty="0"/>
              <a:t>, contradicting the assumption that </a:t>
            </a:r>
            <a:r>
              <a:rPr lang="en-US" b="1" i="1" dirty="0"/>
              <a:t>V</a:t>
            </a:r>
            <a:r>
              <a:rPr lang="en-US" dirty="0"/>
              <a:t> – </a:t>
            </a:r>
            <a:r>
              <a:rPr lang="en-US" b="1" i="1" dirty="0"/>
              <a:t>S</a:t>
            </a:r>
            <a:r>
              <a:rPr lang="en-US" dirty="0"/>
              <a:t> is a vertex cover.  Thus, it must be the case that no two nodes in </a:t>
            </a:r>
            <a:r>
              <a:rPr lang="en-US" b="1" i="1" dirty="0"/>
              <a:t>S</a:t>
            </a:r>
            <a:r>
              <a:rPr lang="en-US" dirty="0"/>
              <a:t> are joined by an edge, so </a:t>
            </a:r>
            <a:r>
              <a:rPr lang="en-US" b="1" i="1" dirty="0"/>
              <a:t>S</a:t>
            </a:r>
            <a:r>
              <a:rPr lang="en-US" dirty="0"/>
              <a:t> must be an independent set.</a:t>
            </a:r>
          </a:p>
          <a:p>
            <a:pPr marL="118872" indent="0">
              <a:buNone/>
            </a:pPr>
            <a:r>
              <a:rPr lang="en-US" dirty="0"/>
              <a:t>∎</a:t>
            </a:r>
          </a:p>
        </p:txBody>
      </p:sp>
    </p:spTree>
    <p:extLst>
      <p:ext uri="{BB962C8B-B14F-4D97-AF65-F5344CB8AC3E}">
        <p14:creationId xmlns:p14="http://schemas.microsoft.com/office/powerpoint/2010/main" val="2429210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≤</a:t>
            </a:r>
            <a:r>
              <a:rPr lang="en-US" i="1" baseline="-25000" dirty="0"/>
              <a:t>P </a:t>
            </a:r>
            <a:r>
              <a:rPr lang="en-US" dirty="0"/>
              <a:t>independent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Proof:</a:t>
            </a:r>
          </a:p>
          <a:p>
            <a:pPr lvl="1"/>
            <a:r>
              <a:rPr lang="en-US" dirty="0"/>
              <a:t>If we have a black box to solve independent set, we can decide whether </a:t>
            </a:r>
            <a:r>
              <a:rPr lang="en-US" b="1" i="1" dirty="0"/>
              <a:t>G</a:t>
            </a:r>
            <a:r>
              <a:rPr lang="en-US" dirty="0"/>
              <a:t> has a vertex cover of size at most </a:t>
            </a:r>
            <a:r>
              <a:rPr lang="en-US" b="1" i="1" dirty="0"/>
              <a:t>k</a:t>
            </a:r>
            <a:r>
              <a:rPr lang="en-US" dirty="0"/>
              <a:t> by asking the black box whether </a:t>
            </a:r>
            <a:r>
              <a:rPr lang="en-US" b="1" i="1" dirty="0"/>
              <a:t>G</a:t>
            </a:r>
            <a:r>
              <a:rPr lang="en-US" dirty="0"/>
              <a:t> has an independent set of size at least </a:t>
            </a:r>
            <a:r>
              <a:rPr lang="en-US" b="1" i="1" dirty="0"/>
              <a:t>n</a:t>
            </a:r>
            <a:r>
              <a:rPr lang="en-US" dirty="0"/>
              <a:t> – </a:t>
            </a:r>
            <a:r>
              <a:rPr lang="en-US" b="1" i="1" dirty="0"/>
              <a:t>k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∎</a:t>
            </a:r>
          </a:p>
        </p:txBody>
      </p:sp>
    </p:spTree>
    <p:extLst>
      <p:ext uri="{BB962C8B-B14F-4D97-AF65-F5344CB8AC3E}">
        <p14:creationId xmlns:p14="http://schemas.microsoft.com/office/powerpoint/2010/main" val="4265141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and 3-SAT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a set of </a:t>
                </a:r>
                <a:r>
                  <a:rPr lang="en-US" b="1" i="1" dirty="0"/>
                  <a:t>n</a:t>
                </a:r>
                <a:r>
                  <a:rPr lang="en-US" dirty="0"/>
                  <a:t> Boolean variables, </a:t>
                </a:r>
                <a:r>
                  <a:rPr lang="en-US" b="1" i="1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b="1" i="1" dirty="0"/>
                  <a:t>x</a:t>
                </a:r>
                <a:r>
                  <a:rPr lang="en-US" baseline="-25000" dirty="0"/>
                  <a:t>2</a:t>
                </a:r>
                <a:r>
                  <a:rPr lang="en-US" dirty="0"/>
                  <a:t>, …, </a:t>
                </a:r>
                <a:r>
                  <a:rPr lang="en-US" b="1" i="1" dirty="0" err="1"/>
                  <a:t>x</a:t>
                </a:r>
                <a:r>
                  <a:rPr lang="en-US" b="1" i="1" baseline="-25000" dirty="0" err="1"/>
                  <a:t>n</a:t>
                </a:r>
                <a:endParaRPr lang="en-US" b="1" i="1" baseline="-25000" dirty="0"/>
              </a:p>
              <a:p>
                <a:r>
                  <a:rPr lang="en-US" dirty="0"/>
                  <a:t>Each value is 0 or 1</a:t>
                </a:r>
              </a:p>
              <a:p>
                <a:r>
                  <a:rPr lang="en-US" dirty="0"/>
                  <a:t>A </a:t>
                </a:r>
                <a:r>
                  <a:rPr lang="en-US" b="1" dirty="0"/>
                  <a:t>term</a:t>
                </a:r>
                <a:r>
                  <a:rPr lang="en-US" dirty="0"/>
                  <a:t> is either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or its negation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clause</a:t>
                </a:r>
                <a:r>
                  <a:rPr lang="en-US" dirty="0"/>
                  <a:t> is a disjunction (set of logical ORs) of terms, like: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 clause has length </a:t>
                </a:r>
                <a:r>
                  <a:rPr lang="en-US" b="1" i="1" dirty="0"/>
                  <a:t>l</a:t>
                </a:r>
                <a:r>
                  <a:rPr lang="en-US" dirty="0"/>
                  <a:t> if it has </a:t>
                </a:r>
                <a:r>
                  <a:rPr lang="en-US" b="1" i="1" dirty="0"/>
                  <a:t>l</a:t>
                </a:r>
                <a:r>
                  <a:rPr lang="en-US" dirty="0"/>
                  <a:t> terms</a:t>
                </a:r>
              </a:p>
              <a:p>
                <a:r>
                  <a:rPr lang="en-US" dirty="0"/>
                  <a:t>A truth assignment is an assignment of 0 or 1 to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29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clause is </a:t>
                </a:r>
                <a:r>
                  <a:rPr lang="en-US" b="1" dirty="0"/>
                  <a:t>satisfied</a:t>
                </a:r>
                <a:r>
                  <a:rPr lang="en-US" dirty="0"/>
                  <a:t> if a truth assignment evaluates it to true</a:t>
                </a:r>
              </a:p>
              <a:p>
                <a:r>
                  <a:rPr lang="en-US" dirty="0"/>
                  <a:t>A collection of clauses is satisfied if a truth assignment satisfies each clause</a:t>
                </a:r>
              </a:p>
              <a:p>
                <a:r>
                  <a:rPr lang="en-US" dirty="0"/>
                  <a:t>Another way to view satisfiability is that, given clauses </a:t>
                </a:r>
                <a:r>
                  <a:rPr lang="en-US" b="1" i="1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b="1" i="1" dirty="0"/>
                  <a:t>C</a:t>
                </a:r>
                <a:r>
                  <a:rPr lang="en-US" baseline="-25000" dirty="0"/>
                  <a:t>2</a:t>
                </a:r>
                <a:r>
                  <a:rPr lang="en-US" dirty="0"/>
                  <a:t>, …, </a:t>
                </a:r>
                <a:r>
                  <a:rPr lang="en-US" b="1" i="1" dirty="0" err="1"/>
                  <a:t>C</a:t>
                </a:r>
                <a:r>
                  <a:rPr lang="en-US" b="1" i="1" baseline="-25000" dirty="0" err="1"/>
                  <a:t>k</a:t>
                </a:r>
                <a:r>
                  <a:rPr lang="en-US" dirty="0"/>
                  <a:t>, the following statement evaluates to true with some truth assignment: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2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satisfiability problem (SAT):</a:t>
            </a:r>
          </a:p>
          <a:p>
            <a:pPr lvl="1"/>
            <a:r>
              <a:rPr lang="en-US" dirty="0"/>
              <a:t>Given a set of clauses </a:t>
            </a:r>
            <a:r>
              <a:rPr lang="en-US" b="1" i="1" dirty="0"/>
              <a:t>C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b="1" i="1" dirty="0"/>
              <a:t>C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b="1" i="1" dirty="0" err="1"/>
              <a:t>C</a:t>
            </a:r>
            <a:r>
              <a:rPr lang="en-US" b="1" i="1" baseline="-25000" dirty="0" err="1"/>
              <a:t>k</a:t>
            </a:r>
            <a:r>
              <a:rPr lang="en-US" dirty="0"/>
              <a:t> over a set of variables {</a:t>
            </a:r>
            <a:r>
              <a:rPr lang="en-US" b="1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b="1" i="1" dirty="0"/>
              <a:t>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b="1" i="1" dirty="0" err="1"/>
              <a:t>x</a:t>
            </a:r>
            <a:r>
              <a:rPr lang="en-US" b="1" i="1" baseline="-25000" dirty="0" err="1"/>
              <a:t>n</a:t>
            </a:r>
            <a:r>
              <a:rPr lang="en-US" dirty="0"/>
              <a:t>}, is there a satisfying truth assignment?</a:t>
            </a:r>
          </a:p>
          <a:p>
            <a:r>
              <a:rPr lang="en-US" dirty="0"/>
              <a:t>The 3-satisfiability problem (3-SAT) is a special case of SAT in which all clauses have exactly three terms:</a:t>
            </a:r>
          </a:p>
          <a:p>
            <a:pPr lvl="1"/>
            <a:r>
              <a:rPr lang="en-US" dirty="0"/>
              <a:t>Given a set of clauses </a:t>
            </a:r>
            <a:r>
              <a:rPr lang="en-US" b="1" i="1" dirty="0"/>
              <a:t>C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b="1" i="1" dirty="0"/>
              <a:t>C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b="1" i="1" dirty="0" err="1"/>
              <a:t>C</a:t>
            </a:r>
            <a:r>
              <a:rPr lang="en-US" b="1" i="1" baseline="-25000" dirty="0" err="1"/>
              <a:t>k</a:t>
            </a:r>
            <a:r>
              <a:rPr lang="en-US" dirty="0"/>
              <a:t>, each of length 3, over a set of variables {</a:t>
            </a:r>
            <a:r>
              <a:rPr lang="en-US" b="1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b="1" i="1" dirty="0"/>
              <a:t>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b="1" i="1" dirty="0" err="1"/>
              <a:t>x</a:t>
            </a:r>
            <a:r>
              <a:rPr lang="en-US" b="1" i="1" baseline="-25000" dirty="0" err="1"/>
              <a:t>n</a:t>
            </a:r>
            <a:r>
              <a:rPr lang="en-US" dirty="0"/>
              <a:t>}, is there a satisfying truth assignment?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problem NP?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something that sets apart problems that are NP-complete from other problems that (probably) take exponential time?</a:t>
            </a:r>
          </a:p>
          <a:p>
            <a:r>
              <a:rPr lang="en-US" dirty="0"/>
              <a:t>Yes!</a:t>
            </a:r>
          </a:p>
          <a:p>
            <a:r>
              <a:rPr lang="en-US" dirty="0"/>
              <a:t>It's easy to prove that you have an answer for one</a:t>
            </a:r>
          </a:p>
          <a:p>
            <a:r>
              <a:rPr lang="en-US" dirty="0"/>
              <a:t>In other words, they're easy to </a:t>
            </a:r>
            <a:r>
              <a:rPr lang="en-US" b="1" dirty="0"/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10061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and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Input to a problem will be encoded as a finite (binary) string </a:t>
                </a:r>
                <a:r>
                  <a:rPr lang="en-US" b="1" i="1" dirty="0"/>
                  <a:t>s</a:t>
                </a:r>
              </a:p>
              <a:p>
                <a:r>
                  <a:rPr lang="en-US" dirty="0"/>
                  <a:t>The length of </a:t>
                </a:r>
                <a:r>
                  <a:rPr lang="en-US" b="1" i="1" dirty="0"/>
                  <a:t>s</a:t>
                </a:r>
                <a:r>
                  <a:rPr lang="en-US" dirty="0"/>
                  <a:t> is |</a:t>
                </a:r>
                <a:r>
                  <a:rPr lang="en-US" b="1" i="1" dirty="0"/>
                  <a:t>s</a:t>
                </a:r>
                <a:r>
                  <a:rPr lang="en-US" dirty="0"/>
                  <a:t>|</a:t>
                </a:r>
              </a:p>
              <a:p>
                <a:r>
                  <a:rPr lang="en-US" dirty="0"/>
                  <a:t>For a decision problem, an algorithm </a:t>
                </a:r>
                <a:r>
                  <a:rPr lang="en-US" b="1" i="1" dirty="0"/>
                  <a:t>A</a:t>
                </a:r>
                <a:r>
                  <a:rPr lang="en-US" dirty="0"/>
                  <a:t> receives an input string and returns "yes" or "no"</a:t>
                </a:r>
              </a:p>
              <a:p>
                <a:pPr lvl="1"/>
                <a:r>
                  <a:rPr lang="en-US" dirty="0"/>
                  <a:t>This output is </a:t>
                </a:r>
                <a:r>
                  <a:rPr lang="en-US" b="1" i="1" dirty="0"/>
                  <a:t>A</a:t>
                </a:r>
                <a:r>
                  <a:rPr lang="en-US" dirty="0"/>
                  <a:t>(</a:t>
                </a:r>
                <a:r>
                  <a:rPr lang="en-US" b="1" i="1" dirty="0"/>
                  <a:t>s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A decision problem </a:t>
                </a:r>
                <a:r>
                  <a:rPr lang="en-US" b="1" i="1" dirty="0"/>
                  <a:t>X</a:t>
                </a:r>
                <a:r>
                  <a:rPr lang="en-US" dirty="0"/>
                  <a:t> is the set of strings for which the answer is "yes"</a:t>
                </a:r>
              </a:p>
              <a:p>
                <a:r>
                  <a:rPr lang="en-US" b="1" i="1" dirty="0"/>
                  <a:t>A</a:t>
                </a:r>
                <a:r>
                  <a:rPr lang="en-US" dirty="0"/>
                  <a:t> </a:t>
                </a:r>
                <a:r>
                  <a:rPr lang="en-US" b="1" dirty="0"/>
                  <a:t>solves</a:t>
                </a:r>
                <a:r>
                  <a:rPr lang="en-US" dirty="0"/>
                  <a:t> the problem </a:t>
                </a:r>
                <a:r>
                  <a:rPr lang="en-US" b="1" i="1" dirty="0"/>
                  <a:t>X</a:t>
                </a:r>
                <a:r>
                  <a:rPr lang="en-US" dirty="0"/>
                  <a:t> if for all strings </a:t>
                </a:r>
                <a:r>
                  <a:rPr lang="en-US" b="1" i="1" dirty="0"/>
                  <a:t>s</a:t>
                </a:r>
                <a:r>
                  <a:rPr lang="en-US" dirty="0"/>
                  <a:t>, </a:t>
                </a:r>
                <a:r>
                  <a:rPr lang="en-US" b="1" i="1" dirty="0"/>
                  <a:t>A</a:t>
                </a:r>
                <a:r>
                  <a:rPr lang="en-US" dirty="0"/>
                  <a:t>(</a:t>
                </a:r>
                <a:r>
                  <a:rPr lang="en-US" b="1" i="1" dirty="0"/>
                  <a:t>s</a:t>
                </a:r>
                <a:r>
                  <a:rPr lang="en-US" dirty="0"/>
                  <a:t>) = "yes" if and only if </a:t>
                </a:r>
                <a:r>
                  <a:rPr lang="en-US" b="1" i="1" dirty="0"/>
                  <a:t>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611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3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class of problems 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Formally, an algorithm </a:t>
            </a:r>
            <a:r>
              <a:rPr lang="en-US" b="1" i="1" dirty="0"/>
              <a:t>A</a:t>
            </a:r>
            <a:r>
              <a:rPr lang="en-US" dirty="0"/>
              <a:t> has polynomial running time if</a:t>
            </a:r>
          </a:p>
          <a:p>
            <a:pPr lvl="1"/>
            <a:r>
              <a:rPr lang="en-US" dirty="0"/>
              <a:t>There  is a polynomial function </a:t>
            </a:r>
            <a:r>
              <a:rPr lang="en-US" b="1" i="1" dirty="0"/>
              <a:t>p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Such that, for every input string </a:t>
            </a:r>
            <a:r>
              <a:rPr lang="en-US" b="1" i="1" dirty="0"/>
              <a:t>s</a:t>
            </a:r>
            <a:r>
              <a:rPr lang="en-US" dirty="0"/>
              <a:t>, the algorithm </a:t>
            </a:r>
            <a:r>
              <a:rPr lang="en-US" b="1" i="1" dirty="0"/>
              <a:t>A</a:t>
            </a:r>
            <a:r>
              <a:rPr lang="en-US" dirty="0"/>
              <a:t> terminates on </a:t>
            </a:r>
            <a:r>
              <a:rPr lang="en-US" b="1" i="1" dirty="0"/>
              <a:t>s</a:t>
            </a:r>
            <a:r>
              <a:rPr lang="en-US" dirty="0"/>
              <a:t> in at most O(</a:t>
            </a:r>
            <a:r>
              <a:rPr lang="en-US" b="1" i="1" dirty="0"/>
              <a:t>p</a:t>
            </a:r>
            <a:r>
              <a:rPr lang="en-US" dirty="0"/>
              <a:t>(|</a:t>
            </a:r>
            <a:r>
              <a:rPr lang="en-US" b="1" i="1" dirty="0"/>
              <a:t>s</a:t>
            </a:r>
            <a:r>
              <a:rPr lang="en-US" dirty="0"/>
              <a:t>|)) steps</a:t>
            </a:r>
          </a:p>
          <a:p>
            <a:r>
              <a:rPr lang="en-US" dirty="0"/>
              <a:t>Thus, </a:t>
            </a:r>
            <a:r>
              <a:rPr lang="en-US" b="1" dirty="0"/>
              <a:t>P</a:t>
            </a:r>
            <a:r>
              <a:rPr lang="en-US" dirty="0"/>
              <a:t> is the set of all decision problems </a:t>
            </a:r>
            <a:r>
              <a:rPr lang="en-US" b="1" i="1" dirty="0"/>
              <a:t>X</a:t>
            </a:r>
            <a:r>
              <a:rPr lang="en-US" dirty="0"/>
              <a:t> for which there is an algorithm </a:t>
            </a:r>
            <a:r>
              <a:rPr lang="en-US" b="1" i="1" dirty="0"/>
              <a:t>A</a:t>
            </a:r>
            <a:r>
              <a:rPr lang="en-US" dirty="0"/>
              <a:t> with polynomial running time that  solves </a:t>
            </a:r>
            <a:r>
              <a:rPr lang="en-US" b="1" i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5627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certification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i="1" dirty="0"/>
                  <a:t>B</a:t>
                </a:r>
                <a:r>
                  <a:rPr lang="en-US" dirty="0"/>
                  <a:t> is an </a:t>
                </a:r>
                <a:r>
                  <a:rPr lang="en-US" b="1" dirty="0"/>
                  <a:t>efficient certifier</a:t>
                </a:r>
                <a:r>
                  <a:rPr lang="en-US" dirty="0"/>
                  <a:t> for a problem </a:t>
                </a:r>
                <a:r>
                  <a:rPr lang="en-US" b="1" i="1" dirty="0"/>
                  <a:t>X</a:t>
                </a:r>
                <a:r>
                  <a:rPr lang="en-US" dirty="0"/>
                  <a:t> if:</a:t>
                </a:r>
              </a:p>
              <a:p>
                <a:pPr lvl="1"/>
                <a:r>
                  <a:rPr lang="en-US" b="1" i="1" dirty="0"/>
                  <a:t>B</a:t>
                </a:r>
                <a:r>
                  <a:rPr lang="en-US" dirty="0"/>
                  <a:t> is a polynomial-time algorithm that takes two input arguments </a:t>
                </a:r>
                <a:r>
                  <a:rPr lang="en-US" b="1" i="1" dirty="0"/>
                  <a:t>s</a:t>
                </a:r>
                <a:r>
                  <a:rPr lang="en-US" dirty="0"/>
                  <a:t> and </a:t>
                </a:r>
                <a:r>
                  <a:rPr lang="en-US" b="1" i="1" dirty="0"/>
                  <a:t>t</a:t>
                </a:r>
              </a:p>
              <a:p>
                <a:pPr lvl="1"/>
                <a:r>
                  <a:rPr lang="en-US" dirty="0"/>
                  <a:t>There is a polynomial function </a:t>
                </a:r>
                <a:r>
                  <a:rPr lang="en-US" b="1" i="1" dirty="0"/>
                  <a:t>p</a:t>
                </a:r>
                <a:r>
                  <a:rPr lang="en-US" dirty="0"/>
                  <a:t>(</a:t>
                </a:r>
                <a:r>
                  <a:rPr lang="en-US" b="1" i="1" dirty="0"/>
                  <a:t>x</a:t>
                </a:r>
                <a:r>
                  <a:rPr lang="en-US" dirty="0"/>
                  <a:t>) such that, for every string </a:t>
                </a:r>
                <a:r>
                  <a:rPr lang="en-US" b="1" i="1" dirty="0"/>
                  <a:t>s</a:t>
                </a:r>
                <a:r>
                  <a:rPr lang="en-US" dirty="0"/>
                  <a:t>, we have </a:t>
                </a:r>
                <a:r>
                  <a:rPr lang="en-US" b="1" i="1" dirty="0"/>
                  <a:t>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X</a:t>
                </a:r>
                <a:r>
                  <a:rPr lang="en-US" dirty="0"/>
                  <a:t> if and only if there exists a string </a:t>
                </a:r>
                <a:r>
                  <a:rPr lang="en-US" b="1" i="1" dirty="0"/>
                  <a:t>t</a:t>
                </a:r>
                <a:r>
                  <a:rPr lang="en-US" dirty="0"/>
                  <a:t> such that |</a:t>
                </a:r>
                <a:r>
                  <a:rPr lang="en-US" b="1" i="1" dirty="0"/>
                  <a:t>t</a:t>
                </a:r>
                <a:r>
                  <a:rPr lang="en-US" dirty="0"/>
                  <a:t>| ≤ </a:t>
                </a:r>
                <a:r>
                  <a:rPr lang="en-US" b="1" i="1" dirty="0"/>
                  <a:t>p</a:t>
                </a:r>
                <a:r>
                  <a:rPr lang="en-US" dirty="0"/>
                  <a:t>(|</a:t>
                </a:r>
                <a:r>
                  <a:rPr lang="en-US" b="1" i="1" dirty="0"/>
                  <a:t>s</a:t>
                </a:r>
                <a:r>
                  <a:rPr lang="en-US" dirty="0"/>
                  <a:t>|) and </a:t>
                </a:r>
                <a:r>
                  <a:rPr lang="en-US" b="1" i="1" dirty="0"/>
                  <a:t>B</a:t>
                </a:r>
                <a:r>
                  <a:rPr lang="en-US" dirty="0"/>
                  <a:t>(</a:t>
                </a:r>
                <a:r>
                  <a:rPr lang="en-US" b="1" i="1" dirty="0" err="1"/>
                  <a:t>s</a:t>
                </a:r>
                <a:r>
                  <a:rPr lang="en-US" dirty="0" err="1"/>
                  <a:t>,</a:t>
                </a:r>
                <a:r>
                  <a:rPr lang="en-US" b="1" i="1" dirty="0" err="1"/>
                  <a:t>t</a:t>
                </a:r>
                <a:r>
                  <a:rPr lang="en-US" dirty="0"/>
                  <a:t>) = "yes"</a:t>
                </a:r>
              </a:p>
              <a:p>
                <a:r>
                  <a:rPr lang="en-US" b="1" i="1" dirty="0"/>
                  <a:t>B</a:t>
                </a:r>
                <a:r>
                  <a:rPr lang="en-US" dirty="0"/>
                  <a:t> can evaluate a "proof" </a:t>
                </a:r>
                <a:r>
                  <a:rPr lang="en-US" b="1" i="1" dirty="0"/>
                  <a:t>t</a:t>
                </a:r>
                <a:r>
                  <a:rPr lang="en-US" dirty="0"/>
                  <a:t> for input </a:t>
                </a:r>
                <a:r>
                  <a:rPr lang="en-US" b="1" i="1" dirty="0"/>
                  <a:t>s</a:t>
                </a:r>
              </a:p>
              <a:p>
                <a:r>
                  <a:rPr lang="en-US" dirty="0"/>
                  <a:t>You could use </a:t>
                </a:r>
                <a:r>
                  <a:rPr lang="en-US" b="1" i="1" dirty="0"/>
                  <a:t>B</a:t>
                </a:r>
                <a:r>
                  <a:rPr lang="en-US" dirty="0"/>
                  <a:t> as part of a brute force approach, trying lots of strings </a:t>
                </a:r>
                <a:r>
                  <a:rPr lang="en-US" b="1" i="1" dirty="0"/>
                  <a:t>t</a:t>
                </a:r>
                <a:r>
                  <a:rPr lang="en-US" dirty="0"/>
                  <a:t> to see if they work for </a:t>
                </a:r>
                <a:r>
                  <a:rPr lang="en-US" b="1" i="1" dirty="0"/>
                  <a:t>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7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54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 of problems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NP</a:t>
                </a:r>
                <a:r>
                  <a:rPr lang="en-US" dirty="0"/>
                  <a:t> is the set of all problems for which there  exists an efficient certifier</a:t>
                </a:r>
              </a:p>
              <a:p>
                <a:r>
                  <a:rPr lang="en-US" dirty="0"/>
                  <a:t>Note that </a:t>
                </a:r>
                <a:r>
                  <a:rPr lang="en-US" b="1" dirty="0"/>
                  <a:t>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NP</a:t>
                </a:r>
              </a:p>
              <a:p>
                <a:pPr lvl="1"/>
                <a:r>
                  <a:rPr lang="en-US" dirty="0"/>
                  <a:t>Why?</a:t>
                </a:r>
              </a:p>
              <a:p>
                <a:pPr lvl="1"/>
                <a:r>
                  <a:rPr lang="en-US" dirty="0"/>
                  <a:t>We can make an efficient certifier by simply using an efficient solver</a:t>
                </a:r>
              </a:p>
              <a:p>
                <a:pPr lvl="1"/>
                <a:r>
                  <a:rPr lang="en-US" dirty="0"/>
                  <a:t>Such a certifier could even ignore string </a:t>
                </a:r>
                <a:r>
                  <a:rPr lang="en-US" b="1" i="1" dirty="0"/>
                  <a:t>t</a:t>
                </a:r>
                <a:r>
                  <a:rPr lang="en-US" dirty="0"/>
                  <a:t> and check </a:t>
                </a:r>
                <a:r>
                  <a:rPr lang="en-US" b="1" i="1" dirty="0"/>
                  <a:t>s</a:t>
                </a:r>
                <a:r>
                  <a:rPr lang="en-US" dirty="0"/>
                  <a:t> on its own</a:t>
                </a:r>
              </a:p>
              <a:p>
                <a:r>
                  <a:rPr lang="en-US" b="1" dirty="0"/>
                  <a:t>NP</a:t>
                </a:r>
                <a:r>
                  <a:rPr lang="en-US" dirty="0"/>
                  <a:t> is an abbreviation for "nondeterministic polynomial" because, for a machine that can </a:t>
                </a:r>
                <a:r>
                  <a:rPr lang="en-US" dirty="0" err="1"/>
                  <a:t>nondeterministically</a:t>
                </a:r>
                <a:r>
                  <a:rPr lang="en-US" dirty="0"/>
                  <a:t> explore all paths at the same time, checking a solution and finding a solution take the same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83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60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While trying to figure out if </a:t>
                </a:r>
                <a:r>
                  <a:rPr lang="en-US" b="1" dirty="0"/>
                  <a:t>P</a:t>
                </a:r>
                <a:r>
                  <a:rPr lang="en-US" dirty="0"/>
                  <a:t> = </a:t>
                </a:r>
                <a:r>
                  <a:rPr lang="en-US" b="1" dirty="0"/>
                  <a:t>NP</a:t>
                </a:r>
                <a:r>
                  <a:rPr lang="en-US" dirty="0"/>
                  <a:t>, computer scientists have considered the hardest problems in </a:t>
                </a:r>
                <a:r>
                  <a:rPr lang="en-US" b="1" dirty="0"/>
                  <a:t>NP</a:t>
                </a:r>
              </a:p>
              <a:p>
                <a:pPr lvl="1"/>
                <a:r>
                  <a:rPr lang="en-US" dirty="0"/>
                  <a:t>What are those?</a:t>
                </a:r>
              </a:p>
              <a:p>
                <a:r>
                  <a:rPr lang="en-US" dirty="0"/>
                  <a:t>A hardest problem </a:t>
                </a:r>
                <a:r>
                  <a:rPr lang="en-US" b="1" i="1" dirty="0"/>
                  <a:t>X</a:t>
                </a:r>
                <a:r>
                  <a:rPr lang="en-US" dirty="0"/>
                  <a:t> in </a:t>
                </a:r>
                <a:r>
                  <a:rPr lang="en-US" b="1" dirty="0"/>
                  <a:t>NP</a:t>
                </a:r>
                <a:r>
                  <a:rPr lang="en-US" dirty="0"/>
                  <a:t> has the following properties:</a:t>
                </a:r>
              </a:p>
              <a:p>
                <a:pPr lvl="1"/>
                <a:r>
                  <a:rPr lang="en-US" b="1" i="1" dirty="0"/>
                  <a:t>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NP</a:t>
                </a:r>
              </a:p>
              <a:p>
                <a:pPr lvl="1"/>
                <a:r>
                  <a:rPr lang="en-US" dirty="0"/>
                  <a:t>For all 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NP</a:t>
                </a:r>
                <a:r>
                  <a:rPr lang="en-US" dirty="0"/>
                  <a:t>, </a:t>
                </a:r>
                <a:r>
                  <a:rPr lang="en-US" b="1" i="1" dirty="0"/>
                  <a:t>Y</a:t>
                </a:r>
                <a:r>
                  <a:rPr lang="en-US" dirty="0"/>
                  <a:t> ≤</a:t>
                </a:r>
                <a:r>
                  <a:rPr lang="en-US" i="1" baseline="-25000" dirty="0"/>
                  <a:t>P</a:t>
                </a:r>
                <a:r>
                  <a:rPr lang="en-US" dirty="0"/>
                  <a:t> </a:t>
                </a:r>
                <a:r>
                  <a:rPr lang="en-US" b="1" i="1" dirty="0"/>
                  <a:t>X</a:t>
                </a:r>
              </a:p>
              <a:p>
                <a:r>
                  <a:rPr lang="en-US" dirty="0"/>
                  <a:t>In other words, it’s a problem in </a:t>
                </a:r>
                <a:r>
                  <a:rPr lang="en-US" b="1" dirty="0"/>
                  <a:t>NP</a:t>
                </a:r>
                <a:r>
                  <a:rPr lang="en-US" dirty="0"/>
                  <a:t> that we can reduce all other problems in </a:t>
                </a:r>
                <a:r>
                  <a:rPr lang="en-US" b="1" dirty="0"/>
                  <a:t>NP</a:t>
                </a:r>
                <a:r>
                  <a:rPr lang="en-US" dirty="0"/>
                  <a:t> to</a:t>
                </a:r>
              </a:p>
              <a:p>
                <a:r>
                  <a:rPr lang="en-US" dirty="0"/>
                  <a:t>The hardest problems in any class are its "complete" problems</a:t>
                </a:r>
              </a:p>
              <a:p>
                <a:r>
                  <a:rPr lang="en-US" dirty="0"/>
                  <a:t>Thus, we call the hardest problems in </a:t>
                </a:r>
                <a:r>
                  <a:rPr lang="en-US" b="1" dirty="0"/>
                  <a:t>NP</a:t>
                </a:r>
                <a:r>
                  <a:rPr lang="en-US" dirty="0"/>
                  <a:t> the </a:t>
                </a:r>
                <a:r>
                  <a:rPr lang="en-US" b="1" dirty="0"/>
                  <a:t>NP-complete</a:t>
                </a:r>
                <a:r>
                  <a:rPr lang="en-US" dirty="0"/>
                  <a:t> problems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1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important consequence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Suppose </a:t>
                </a:r>
                <a:r>
                  <a:rPr lang="en-US" b="1" i="1" dirty="0"/>
                  <a:t>X</a:t>
                </a:r>
                <a:r>
                  <a:rPr lang="en-US" dirty="0"/>
                  <a:t> is an </a:t>
                </a:r>
                <a:r>
                  <a:rPr lang="en-US" b="1" dirty="0"/>
                  <a:t>NP-complete</a:t>
                </a:r>
                <a:r>
                  <a:rPr lang="en-US" dirty="0"/>
                  <a:t> problem. </a:t>
                </a:r>
                <a:r>
                  <a:rPr lang="en-US" b="1" i="1" dirty="0"/>
                  <a:t>X</a:t>
                </a:r>
                <a:r>
                  <a:rPr lang="en-US" dirty="0"/>
                  <a:t> is solvable in polynomial time if and only if </a:t>
                </a:r>
                <a:r>
                  <a:rPr lang="en-US" b="1" dirty="0"/>
                  <a:t>P</a:t>
                </a:r>
                <a:r>
                  <a:rPr lang="en-US" dirty="0"/>
                  <a:t> = </a:t>
                </a:r>
                <a:r>
                  <a:rPr lang="en-US" b="1" dirty="0"/>
                  <a:t>NP</a:t>
                </a:r>
                <a:r>
                  <a:rPr lang="en-US" dirty="0"/>
                  <a:t>.</a:t>
                </a:r>
              </a:p>
              <a:p>
                <a:r>
                  <a:rPr lang="en-US" b="1" dirty="0"/>
                  <a:t>Proof: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n-US" b="1" dirty="0"/>
                  <a:t>P</a:t>
                </a:r>
                <a:r>
                  <a:rPr lang="en-US" dirty="0"/>
                  <a:t> = </a:t>
                </a:r>
                <a:r>
                  <a:rPr lang="en-US" b="1" dirty="0"/>
                  <a:t>NP</a:t>
                </a:r>
                <a:r>
                  <a:rPr lang="en-US" dirty="0"/>
                  <a:t>, then </a:t>
                </a:r>
                <a:r>
                  <a:rPr lang="en-US" b="1" i="1" dirty="0"/>
                  <a:t>X</a:t>
                </a:r>
                <a:r>
                  <a:rPr lang="en-US" dirty="0"/>
                  <a:t> can be solved in polynomial time, since </a:t>
                </a:r>
                <a:r>
                  <a:rPr lang="en-US" b="1" i="1" dirty="0"/>
                  <a:t>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NP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Conversely, suppose that </a:t>
                </a:r>
                <a:r>
                  <a:rPr lang="en-US" b="1" i="1" dirty="0"/>
                  <a:t>X</a:t>
                </a:r>
                <a:r>
                  <a:rPr lang="en-US" dirty="0"/>
                  <a:t> can be solved in polynomial time.  For all other problems 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NP</a:t>
                </a:r>
                <a:r>
                  <a:rPr lang="en-US" dirty="0"/>
                  <a:t>, </a:t>
                </a:r>
                <a:r>
                  <a:rPr lang="en-US" b="1" i="1" dirty="0"/>
                  <a:t>Y</a:t>
                </a:r>
                <a:r>
                  <a:rPr lang="en-US" dirty="0"/>
                  <a:t> ≤</a:t>
                </a:r>
                <a:r>
                  <a:rPr lang="en-US" i="1" baseline="-25000" dirty="0"/>
                  <a:t>P</a:t>
                </a:r>
                <a:r>
                  <a:rPr lang="en-US" dirty="0"/>
                  <a:t> </a:t>
                </a:r>
                <a:r>
                  <a:rPr lang="en-US" b="1" i="1" dirty="0"/>
                  <a:t>X</a:t>
                </a:r>
                <a:r>
                  <a:rPr lang="en-US" dirty="0"/>
                  <a:t>.  Thus, all problems </a:t>
                </a:r>
                <a:r>
                  <a:rPr lang="en-US" b="1" i="1" dirty="0"/>
                  <a:t>Y</a:t>
                </a:r>
                <a:r>
                  <a:rPr lang="en-US" dirty="0"/>
                  <a:t> can be solved in polynomial time and </a:t>
                </a:r>
                <a:r>
                  <a:rPr lang="en-US" b="1" dirty="0"/>
                  <a:t>NP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P</a:t>
                </a:r>
                <a:r>
                  <a:rPr lang="en-US" dirty="0"/>
                  <a:t>.  Since we already know that </a:t>
                </a:r>
                <a:r>
                  <a:rPr lang="en-US" b="1" dirty="0"/>
                  <a:t>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NP</a:t>
                </a:r>
                <a:r>
                  <a:rPr lang="en-US" dirty="0"/>
                  <a:t>, it would be the case that </a:t>
                </a:r>
                <a:r>
                  <a:rPr lang="en-US" b="1" dirty="0"/>
                  <a:t>P</a:t>
                </a:r>
                <a:r>
                  <a:rPr lang="en-US" dirty="0"/>
                  <a:t> = </a:t>
                </a:r>
                <a:r>
                  <a:rPr lang="en-US" b="1" dirty="0"/>
                  <a:t>NP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7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Circuit satisfiability</a:t>
            </a:r>
          </a:p>
          <a:p>
            <a:r>
              <a:rPr lang="en-US" dirty="0"/>
              <a:t>3-SAT</a:t>
            </a:r>
          </a:p>
          <a:p>
            <a:r>
              <a:rPr lang="en-US" dirty="0"/>
              <a:t>Independent set</a:t>
            </a:r>
          </a:p>
          <a:p>
            <a:r>
              <a:rPr lang="en-US" dirty="0"/>
              <a:t>Vertex cover</a:t>
            </a:r>
          </a:p>
          <a:p>
            <a:r>
              <a:rPr lang="en-US" dirty="0"/>
              <a:t>Set cover</a:t>
            </a:r>
          </a:p>
          <a:p>
            <a:r>
              <a:rPr lang="en-US" dirty="0"/>
              <a:t>Traveling salesman problem</a:t>
            </a:r>
          </a:p>
          <a:p>
            <a:r>
              <a:rPr lang="en-US" dirty="0"/>
              <a:t>Hamiltonian cycle</a:t>
            </a:r>
          </a:p>
          <a:p>
            <a:r>
              <a:rPr lang="en-US" dirty="0"/>
              <a:t>Hamiltonian path</a:t>
            </a:r>
          </a:p>
          <a:p>
            <a:r>
              <a:rPr lang="en-US" dirty="0"/>
              <a:t>Graph coloring</a:t>
            </a:r>
          </a:p>
          <a:p>
            <a:r>
              <a:rPr lang="en-US" dirty="0"/>
              <a:t>Subset sum</a:t>
            </a:r>
          </a:p>
          <a:p>
            <a:r>
              <a:rPr lang="en-US" dirty="0"/>
              <a:t>Knapsack</a:t>
            </a:r>
          </a:p>
        </p:txBody>
      </p:sp>
    </p:spTree>
    <p:extLst>
      <p:ext uri="{BB962C8B-B14F-4D97-AF65-F5344CB8AC3E}">
        <p14:creationId xmlns:p14="http://schemas.microsoft.com/office/powerpoint/2010/main" val="2983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68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You have </a:t>
                </a:r>
                <a:r>
                  <a:rPr lang="en-US" b="1" i="1" dirty="0"/>
                  <a:t>m</a:t>
                </a:r>
                <a:r>
                  <a:rPr lang="en-US" dirty="0"/>
                  <a:t> machines </a:t>
                </a:r>
                <a:r>
                  <a:rPr lang="en-US" b="1" i="1" dirty="0"/>
                  <a:t>M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b="1" i="1" dirty="0"/>
                  <a:t>M</a:t>
                </a:r>
                <a:r>
                  <a:rPr lang="en-US" baseline="-25000" dirty="0"/>
                  <a:t>2</a:t>
                </a:r>
                <a:r>
                  <a:rPr lang="en-US" dirty="0"/>
                  <a:t>,…,</a:t>
                </a:r>
                <a:r>
                  <a:rPr lang="en-US" b="1" i="1" dirty="0"/>
                  <a:t>M</a:t>
                </a:r>
                <a:r>
                  <a:rPr lang="en-US" b="1" i="1" baseline="-25000" dirty="0"/>
                  <a:t>m</a:t>
                </a:r>
              </a:p>
              <a:p>
                <a:r>
                  <a:rPr lang="en-US" dirty="0"/>
                  <a:t>You have </a:t>
                </a:r>
                <a:r>
                  <a:rPr lang="en-US" b="1" i="1" dirty="0"/>
                  <a:t>n</a:t>
                </a:r>
                <a:r>
                  <a:rPr lang="en-US" dirty="0"/>
                  <a:t> jobs</a:t>
                </a:r>
              </a:p>
              <a:p>
                <a:r>
                  <a:rPr lang="en-US" dirty="0"/>
                  <a:t>Each job </a:t>
                </a:r>
                <a:r>
                  <a:rPr lang="en-US" b="1" i="1" dirty="0"/>
                  <a:t>j</a:t>
                </a:r>
                <a:r>
                  <a:rPr lang="en-US" dirty="0"/>
                  <a:t> has a processing time </a:t>
                </a:r>
                <a:r>
                  <a:rPr lang="en-US" b="1" i="1" dirty="0" err="1"/>
                  <a:t>t</a:t>
                </a:r>
                <a:r>
                  <a:rPr lang="en-US" b="1" i="1" baseline="-25000" dirty="0" err="1"/>
                  <a:t>j</a:t>
                </a:r>
                <a:endParaRPr lang="en-US" b="1" i="1" baseline="-25000" dirty="0"/>
              </a:p>
              <a:p>
                <a:r>
                  <a:rPr lang="en-US" dirty="0"/>
                  <a:t>We can assign jobs </a:t>
                </a:r>
                <a:r>
                  <a:rPr lang="en-US" b="1" i="1" dirty="0"/>
                  <a:t>A</a:t>
                </a:r>
                <a:r>
                  <a:rPr lang="en-US" dirty="0"/>
                  <a:t>(</a:t>
                </a:r>
                <a:r>
                  <a:rPr lang="en-US" b="1" i="1" dirty="0" err="1"/>
                  <a:t>i</a:t>
                </a:r>
                <a:r>
                  <a:rPr lang="en-US" dirty="0"/>
                  <a:t>) to machine </a:t>
                </a:r>
                <a:r>
                  <a:rPr lang="en-US" b="1" i="1" dirty="0" err="1"/>
                  <a:t>M</a:t>
                </a:r>
                <a:r>
                  <a:rPr lang="en-US" b="1" i="1" baseline="-25000" dirty="0" err="1"/>
                  <a:t>i</a:t>
                </a:r>
                <a:endParaRPr lang="en-US" b="1" i="1" baseline="-25000" dirty="0"/>
              </a:p>
              <a:p>
                <a:r>
                  <a:rPr lang="en-US" dirty="0"/>
                  <a:t>The total time that </a:t>
                </a:r>
                <a:r>
                  <a:rPr lang="en-US" b="1" i="1" dirty="0" err="1"/>
                  <a:t>M</a:t>
                </a:r>
                <a:r>
                  <a:rPr lang="en-US" b="1" i="1" baseline="-25000" dirty="0" err="1"/>
                  <a:t>i</a:t>
                </a:r>
                <a:r>
                  <a:rPr lang="en-US" dirty="0"/>
                  <a:t> needs to work is: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want to minimize the </a:t>
                </a:r>
                <a:r>
                  <a:rPr lang="en-US" b="1" dirty="0" err="1"/>
                  <a:t>makespan</a:t>
                </a:r>
                <a:r>
                  <a:rPr lang="en-US" dirty="0"/>
                  <a:t>, which is just the longest </a:t>
                </a:r>
                <a:r>
                  <a:rPr lang="en-US" b="1" i="1" dirty="0" err="1"/>
                  <a:t>T</a:t>
                </a:r>
                <a:r>
                  <a:rPr lang="en-US" b="1" i="1" baseline="-25000" dirty="0" err="1"/>
                  <a:t>i</a:t>
                </a:r>
                <a:endParaRPr lang="en-US" b="1" i="1" baseline="-25000" dirty="0"/>
              </a:p>
              <a:p>
                <a:r>
                  <a:rPr lang="en-US" dirty="0"/>
                  <a:t>In other words, we want the last machine running to stop running as early as possible</a:t>
                </a:r>
              </a:p>
              <a:p>
                <a:r>
                  <a:rPr lang="en-US" dirty="0"/>
                  <a:t>Unfortunately, doing so in </a:t>
                </a:r>
                <a:r>
                  <a:rPr lang="en-US" b="1" dirty="0"/>
                  <a:t>NP-hard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2" r="-278" b="-3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Improved approximation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use a greedy algorithm</a:t>
                </a:r>
              </a:p>
              <a:p>
                <a:r>
                  <a:rPr lang="en-US" dirty="0"/>
                  <a:t>However, we first sort all the jobs in descending order</a:t>
                </a:r>
              </a:p>
              <a:p>
                <a:r>
                  <a:rPr lang="en-US" dirty="0"/>
                  <a:t>Now, </a:t>
                </a:r>
                <a:r>
                  <a:rPr lang="en-US" b="1" i="1" dirty="0"/>
                  <a:t>t</a:t>
                </a:r>
                <a:r>
                  <a:rPr lang="en-US" baseline="-25000" dirty="0"/>
                  <a:t>1</a:t>
                </a:r>
                <a:r>
                  <a:rPr lang="en-US" dirty="0"/>
                  <a:t> ≥ </a:t>
                </a:r>
                <a:r>
                  <a:rPr lang="en-US" b="1" i="1" dirty="0"/>
                  <a:t>t</a:t>
                </a:r>
                <a:r>
                  <a:rPr lang="en-US" baseline="-25000" dirty="0"/>
                  <a:t>2</a:t>
                </a:r>
                <a:r>
                  <a:rPr lang="en-US" dirty="0"/>
                  <a:t> ≥ … ≥ </a:t>
                </a:r>
                <a:r>
                  <a:rPr lang="en-US" b="1" i="1" dirty="0" err="1"/>
                  <a:t>t</a:t>
                </a:r>
                <a:r>
                  <a:rPr lang="en-US" b="1" i="1" baseline="-25000" dirty="0" err="1"/>
                  <a:t>n</a:t>
                </a:r>
                <a:endParaRPr lang="en-US" b="1" i="1" baseline="-25000" dirty="0"/>
              </a:p>
              <a:p>
                <a:r>
                  <a:rPr lang="en-US" dirty="0"/>
                  <a:t>If there are </a:t>
                </a:r>
                <a:r>
                  <a:rPr lang="en-US" b="1" i="1" dirty="0"/>
                  <a:t>m</a:t>
                </a:r>
                <a:r>
                  <a:rPr lang="en-US" dirty="0"/>
                  <a:t> jobs or fewer, our algorithm will be optimal, since each machine will get at most one job</a:t>
                </a:r>
              </a:p>
              <a:p>
                <a:r>
                  <a:rPr lang="en-US" dirty="0"/>
                  <a:t>If there are more than </a:t>
                </a:r>
                <a:r>
                  <a:rPr lang="en-US" b="1" i="1" dirty="0"/>
                  <a:t>m</a:t>
                </a:r>
                <a:r>
                  <a:rPr lang="en-US" dirty="0"/>
                  <a:t> jobs,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Consider the first </a:t>
                </a:r>
                <a:r>
                  <a:rPr lang="en-US" b="1" i="1" dirty="0"/>
                  <a:t>m</a:t>
                </a:r>
                <a:r>
                  <a:rPr lang="en-US" dirty="0"/>
                  <a:t> + 1 sorted jobs.</a:t>
                </a:r>
              </a:p>
              <a:p>
                <a:pPr lvl="1"/>
                <a:r>
                  <a:rPr lang="en-US" dirty="0"/>
                  <a:t>Each takes at least </a:t>
                </a:r>
                <a:r>
                  <a:rPr lang="en-US" b="1" i="1" dirty="0"/>
                  <a:t>t</a:t>
                </a:r>
                <a:r>
                  <a:rPr lang="en-US" b="1" i="1" baseline="-25000" dirty="0"/>
                  <a:t>m</a:t>
                </a:r>
                <a:r>
                  <a:rPr lang="en-US" baseline="-25000" dirty="0"/>
                  <a:t>+1</a:t>
                </a:r>
                <a:r>
                  <a:rPr lang="en-US" dirty="0"/>
                  <a:t> time.  Since there are at least </a:t>
                </a:r>
                <a:r>
                  <a:rPr lang="en-US" b="1" i="1" dirty="0"/>
                  <a:t>m</a:t>
                </a:r>
                <a:r>
                  <a:rPr lang="en-US" dirty="0"/>
                  <a:t> + 1 jobs and only </a:t>
                </a:r>
                <a:r>
                  <a:rPr lang="en-US" b="1" i="1" dirty="0"/>
                  <a:t>m</a:t>
                </a:r>
                <a:r>
                  <a:rPr lang="en-US" dirty="0"/>
                  <a:t> machines, one machine will get at least two of these jobs.</a:t>
                </a:r>
              </a:p>
              <a:p>
                <a:pPr lvl="1"/>
                <a:r>
                  <a:rPr lang="en-US" dirty="0"/>
                  <a:t>That machine will have processing time at least 2</a:t>
                </a:r>
                <a:r>
                  <a:rPr lang="en-US" b="1" i="1" dirty="0"/>
                  <a:t>t</a:t>
                </a:r>
                <a:r>
                  <a:rPr lang="en-US" b="1" i="1" baseline="-25000" dirty="0"/>
                  <a:t>m</a:t>
                </a:r>
                <a:r>
                  <a:rPr lang="en-US" baseline="-25000" dirty="0"/>
                  <a:t>+1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11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228600"/>
                <a:ext cx="10972800" cy="911352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Sorted greedy algorithm gets a </a:t>
                </a:r>
                <a:r>
                  <a:rPr lang="en-US" sz="3600" dirty="0" err="1"/>
                  <a:t>makespan</a:t>
                </a:r>
                <a:r>
                  <a:rPr lang="en-US" sz="3600" dirty="0"/>
                  <a:t> </a:t>
                </a:r>
                <a:r>
                  <a:rPr lang="en-US" sz="3600" i="1" dirty="0"/>
                  <a:t>T</a:t>
                </a:r>
                <a:r>
                  <a:rPr lang="en-US" sz="3600" dirty="0"/>
                  <a:t>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i="1" dirty="0"/>
                  <a:t>T</a:t>
                </a:r>
                <a:r>
                  <a:rPr lang="en-US" sz="3600" dirty="0"/>
                  <a:t>* 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28600"/>
                <a:ext cx="10972800" cy="9113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b="1" dirty="0"/>
                  <a:t>Proof:</a:t>
                </a:r>
              </a:p>
              <a:p>
                <a:pPr lvl="1"/>
                <a:r>
                  <a:rPr lang="en-US" dirty="0"/>
                  <a:t>Let </a:t>
                </a:r>
                <a:r>
                  <a:rPr lang="en-US" b="1" i="1" dirty="0" err="1"/>
                  <a:t>M</a:t>
                </a:r>
                <a:r>
                  <a:rPr lang="en-US" b="1" i="1" baseline="-25000" dirty="0" err="1"/>
                  <a:t>i</a:t>
                </a:r>
                <a:r>
                  <a:rPr lang="en-US" dirty="0"/>
                  <a:t> be the machine that get the maximum load </a:t>
                </a:r>
                <a:r>
                  <a:rPr lang="en-US" b="1" i="1" dirty="0"/>
                  <a:t>T</a:t>
                </a:r>
                <a:r>
                  <a:rPr lang="en-US" dirty="0"/>
                  <a:t> in the greedy assignment</a:t>
                </a:r>
              </a:p>
              <a:p>
                <a:pPr lvl="1"/>
                <a:r>
                  <a:rPr lang="en-US" dirty="0"/>
                  <a:t>Let </a:t>
                </a:r>
                <a:r>
                  <a:rPr lang="en-US" b="1" i="1" dirty="0"/>
                  <a:t>j</a:t>
                </a:r>
                <a:r>
                  <a:rPr lang="en-US" dirty="0"/>
                  <a:t> be the last job assigned to </a:t>
                </a:r>
                <a:r>
                  <a:rPr lang="en-US" b="1" i="1" dirty="0" err="1"/>
                  <a:t>M</a:t>
                </a:r>
                <a:r>
                  <a:rPr lang="en-US" b="1" i="1" baseline="-25000" dirty="0" err="1"/>
                  <a:t>i</a:t>
                </a:r>
                <a:r>
                  <a:rPr lang="en-US" dirty="0"/>
                  <a:t>, and assume that </a:t>
                </a:r>
                <a:r>
                  <a:rPr lang="en-US" b="1" i="1" dirty="0" err="1"/>
                  <a:t>M</a:t>
                </a:r>
                <a:r>
                  <a:rPr lang="en-US" b="1" i="1" baseline="-25000" dirty="0" err="1"/>
                  <a:t>i</a:t>
                </a:r>
                <a:r>
                  <a:rPr lang="en-US" dirty="0"/>
                  <a:t> has at least 2 jobs</a:t>
                </a:r>
              </a:p>
              <a:p>
                <a:pPr lvl="1"/>
                <a:r>
                  <a:rPr lang="en-US" dirty="0"/>
                  <a:t>When </a:t>
                </a:r>
                <a:r>
                  <a:rPr lang="en-US" b="1" i="1" dirty="0"/>
                  <a:t>j</a:t>
                </a:r>
                <a:r>
                  <a:rPr lang="en-US" dirty="0"/>
                  <a:t> was assigned to </a:t>
                </a:r>
                <a:r>
                  <a:rPr lang="en-US" b="1" i="1" dirty="0" err="1"/>
                  <a:t>M</a:t>
                </a:r>
                <a:r>
                  <a:rPr lang="en-US" b="1" i="1" baseline="-25000" dirty="0" err="1"/>
                  <a:t>i</a:t>
                </a:r>
                <a:r>
                  <a:rPr lang="en-US" dirty="0"/>
                  <a:t>, it had the smallest load of any machine, namely </a:t>
                </a:r>
                <a:r>
                  <a:rPr lang="en-US" b="1" i="1" dirty="0" err="1"/>
                  <a:t>T</a:t>
                </a:r>
                <a:r>
                  <a:rPr lang="en-US" b="1" i="1" baseline="-25000" dirty="0" err="1"/>
                  <a:t>i</a:t>
                </a:r>
                <a:r>
                  <a:rPr lang="en-US" dirty="0"/>
                  <a:t> – </a:t>
                </a:r>
                <a:r>
                  <a:rPr lang="en-US" b="1" i="1" dirty="0" err="1"/>
                  <a:t>t</a:t>
                </a:r>
                <a:r>
                  <a:rPr lang="en-US" b="1" i="1" baseline="-25000" dirty="0" err="1"/>
                  <a:t>j</a:t>
                </a:r>
                <a:endParaRPr lang="en-US" b="1" i="1" baseline="-25000" dirty="0"/>
              </a:p>
              <a:p>
                <a:pPr lvl="1"/>
                <a:r>
                  <a:rPr lang="en-US" dirty="0"/>
                  <a:t>Thus, every machine had load at least </a:t>
                </a:r>
                <a:r>
                  <a:rPr lang="en-US" b="1" i="1" dirty="0" err="1"/>
                  <a:t>T</a:t>
                </a:r>
                <a:r>
                  <a:rPr lang="en-US" b="1" i="1" baseline="-25000" dirty="0" err="1"/>
                  <a:t>i</a:t>
                </a:r>
                <a:r>
                  <a:rPr lang="en-US" dirty="0"/>
                  <a:t> – </a:t>
                </a:r>
                <a:r>
                  <a:rPr lang="en-US" b="1" i="1" dirty="0" err="1"/>
                  <a:t>t</a:t>
                </a:r>
                <a:r>
                  <a:rPr lang="en-US" b="1" i="1" baseline="-25000" dirty="0" err="1"/>
                  <a:t>j</a:t>
                </a:r>
                <a:endParaRPr lang="en-US" b="1" i="1" baseline="-25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0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Note that </a:t>
                </a:r>
                <a:r>
                  <a:rPr lang="en-US" b="1" i="1" dirty="0"/>
                  <a:t>j</a:t>
                </a:r>
                <a:r>
                  <a:rPr lang="en-US" dirty="0"/>
                  <a:t> ≥ </a:t>
                </a:r>
                <a:r>
                  <a:rPr lang="en-US" b="1" i="1" dirty="0"/>
                  <a:t>m</a:t>
                </a:r>
                <a:r>
                  <a:rPr lang="en-US" dirty="0"/>
                  <a:t> + 1, since the first </a:t>
                </a:r>
                <a:r>
                  <a:rPr lang="en-US" b="1" i="1" dirty="0"/>
                  <a:t>m</a:t>
                </a:r>
                <a:r>
                  <a:rPr lang="en-US" dirty="0"/>
                  <a:t> jobs will be put on </a:t>
                </a:r>
                <a:r>
                  <a:rPr lang="en-US" b="1" i="1" dirty="0"/>
                  <a:t>m</a:t>
                </a:r>
                <a:r>
                  <a:rPr lang="en-US" dirty="0"/>
                  <a:t> different machines</a:t>
                </a:r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But the optimal </a:t>
                </a:r>
                <a:r>
                  <a:rPr lang="en-US" dirty="0" err="1"/>
                  <a:t>makespan</a:t>
                </a:r>
                <a:r>
                  <a:rPr lang="en-US" dirty="0"/>
                  <a:t> must be at least as big as any job,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thus: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Since our </a:t>
                </a:r>
                <a:r>
                  <a:rPr lang="en-US" dirty="0" err="1"/>
                  <a:t>makespan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 proof is done.</a:t>
                </a:r>
              </a:p>
              <a:p>
                <a:pPr marL="118872" indent="0">
                  <a:buNone/>
                </a:pPr>
                <a:r>
                  <a:rPr lang="en-US" dirty="0"/>
                  <a:t>∎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13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50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warmup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625609"/>
          </a:xfrm>
        </p:spPr>
        <p:txBody>
          <a:bodyPr>
            <a:normAutofit/>
          </a:bodyPr>
          <a:lstStyle/>
          <a:p>
            <a:r>
              <a:rPr lang="en-US" dirty="0"/>
              <a:t>Each of the following equations is made of matches and written using Roman numerals</a:t>
            </a:r>
          </a:p>
          <a:p>
            <a:r>
              <a:rPr lang="en-US" dirty="0"/>
              <a:t>Unfortunately, each equation is wrong</a:t>
            </a:r>
          </a:p>
          <a:p>
            <a:r>
              <a:rPr lang="en-US" dirty="0"/>
              <a:t>Move a single match stick in each equation to correct the error</a:t>
            </a:r>
          </a:p>
          <a:p>
            <a:pPr lvl="1"/>
            <a:r>
              <a:rPr lang="en-US" dirty="0"/>
              <a:t>VI = IV – III	(12 matches)</a:t>
            </a:r>
          </a:p>
          <a:p>
            <a:pPr lvl="1"/>
            <a:r>
              <a:rPr lang="en-US" dirty="0"/>
              <a:t>XIV – V = XX	(14 matches)</a:t>
            </a:r>
          </a:p>
          <a:p>
            <a:pPr lvl="1"/>
            <a:r>
              <a:rPr lang="en-US" dirty="0"/>
              <a:t>X = VIII – II 	(12 matches)</a:t>
            </a:r>
          </a:p>
          <a:p>
            <a:pPr lvl="1"/>
            <a:r>
              <a:rPr lang="en-US" dirty="0"/>
              <a:t>VII = I		(7 matches but bizarre)</a:t>
            </a:r>
          </a:p>
        </p:txBody>
      </p:sp>
      <p:pic>
        <p:nvPicPr>
          <p:cNvPr id="4" name="Picture 2" descr="C:\Documents and Settings\wittmanb\Local Settings\Temporary Internet Files\Content.IE5\QUPIDRR0\MC9002805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2340" y="4060004"/>
            <a:ext cx="3736064" cy="2430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3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cover (optimization version)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Set </a:t>
            </a:r>
            <a:r>
              <a:rPr lang="en-US" b="1" i="1" dirty="0"/>
              <a:t>U</a:t>
            </a:r>
            <a:r>
              <a:rPr lang="en-US" dirty="0"/>
              <a:t> of </a:t>
            </a:r>
            <a:r>
              <a:rPr lang="en-US" b="1" i="1" dirty="0"/>
              <a:t>n</a:t>
            </a:r>
            <a:r>
              <a:rPr lang="en-US" dirty="0"/>
              <a:t> elements</a:t>
            </a:r>
          </a:p>
          <a:p>
            <a:pPr lvl="1"/>
            <a:r>
              <a:rPr lang="en-US" dirty="0"/>
              <a:t>Collection of sets </a:t>
            </a:r>
            <a:r>
              <a:rPr lang="en-US" b="1" i="1" dirty="0"/>
              <a:t>S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b="1" i="1" dirty="0"/>
              <a:t>S</a:t>
            </a:r>
            <a:r>
              <a:rPr lang="en-US" baseline="-25000" dirty="0"/>
              <a:t>2</a:t>
            </a:r>
            <a:r>
              <a:rPr lang="en-US" dirty="0"/>
              <a:t>,…, </a:t>
            </a:r>
            <a:r>
              <a:rPr lang="en-US" b="1" i="1" dirty="0"/>
              <a:t>S</a:t>
            </a:r>
            <a:r>
              <a:rPr lang="en-US" b="1" i="1" baseline="-25000" dirty="0"/>
              <a:t>m</a:t>
            </a:r>
            <a:r>
              <a:rPr lang="en-US" dirty="0"/>
              <a:t> of subsets of </a:t>
            </a:r>
            <a:r>
              <a:rPr lang="en-US" b="1" i="1" dirty="0"/>
              <a:t>U</a:t>
            </a:r>
          </a:p>
          <a:p>
            <a:pPr lvl="1"/>
            <a:r>
              <a:rPr lang="en-US" dirty="0"/>
              <a:t>Each subset </a:t>
            </a:r>
            <a:r>
              <a:rPr lang="en-US" b="1" i="1" dirty="0"/>
              <a:t>S</a:t>
            </a:r>
            <a:r>
              <a:rPr lang="en-US" b="1" i="1" baseline="-25000" dirty="0"/>
              <a:t>i</a:t>
            </a:r>
            <a:r>
              <a:rPr lang="en-US" dirty="0"/>
              <a:t> has a weight </a:t>
            </a:r>
            <a:r>
              <a:rPr lang="en-US" b="1" i="1" dirty="0" err="1"/>
              <a:t>w</a:t>
            </a:r>
            <a:r>
              <a:rPr lang="en-US" b="1" i="1" baseline="-25000" dirty="0" err="1"/>
              <a:t>i</a:t>
            </a:r>
            <a:r>
              <a:rPr lang="en-US" dirty="0"/>
              <a:t> ≥ 0</a:t>
            </a:r>
          </a:p>
          <a:p>
            <a:r>
              <a:rPr lang="en-US" dirty="0"/>
              <a:t>Find the subsets with smallest total weight whose union is equal to all of </a:t>
            </a:r>
            <a:r>
              <a:rPr lang="en-US" b="1" i="1" dirty="0"/>
              <a:t>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the most bang for our buck</a:t>
            </a:r>
          </a:p>
          <a:p>
            <a:r>
              <a:rPr lang="en-US" dirty="0"/>
              <a:t>We want small weight sets with a lot of elements</a:t>
            </a:r>
          </a:p>
          <a:p>
            <a:pPr lvl="1"/>
            <a:r>
              <a:rPr lang="en-US" dirty="0"/>
              <a:t>In other words, low cost per element</a:t>
            </a:r>
          </a:p>
          <a:p>
            <a:r>
              <a:rPr lang="en-US" dirty="0"/>
              <a:t>So, we look at the value </a:t>
            </a:r>
            <a:r>
              <a:rPr lang="en-US" b="1" i="1" dirty="0" err="1"/>
              <a:t>w</a:t>
            </a:r>
            <a:r>
              <a:rPr lang="en-US" b="1" i="1" baseline="-25000" dirty="0" err="1"/>
              <a:t>i</a:t>
            </a:r>
            <a:r>
              <a:rPr lang="en-US" dirty="0"/>
              <a:t>/|</a:t>
            </a:r>
            <a:r>
              <a:rPr lang="en-US" b="1" i="1" dirty="0"/>
              <a:t>S</a:t>
            </a:r>
            <a:r>
              <a:rPr lang="en-US" b="1" i="1" baseline="-25000" dirty="0"/>
              <a:t>i</a:t>
            </a:r>
            <a:r>
              <a:rPr lang="en-US" dirty="0"/>
              <a:t>| for each set, and pick the lowest such value set</a:t>
            </a:r>
          </a:p>
          <a:p>
            <a:r>
              <a:rPr lang="en-US" dirty="0"/>
              <a:t>We keep doing that, but we  only "count" the elements in each set that still aren't covered</a:t>
            </a:r>
          </a:p>
        </p:txBody>
      </p:sp>
    </p:spTree>
    <p:extLst>
      <p:ext uri="{BB962C8B-B14F-4D97-AF65-F5344CB8AC3E}">
        <p14:creationId xmlns:p14="http://schemas.microsoft.com/office/powerpoint/2010/main" val="3121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set cover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 with </a:t>
                </a:r>
                <a:r>
                  <a:rPr lang="en-US" b="1" i="1" dirty="0"/>
                  <a:t>R</a:t>
                </a:r>
                <a:r>
                  <a:rPr lang="en-US" dirty="0"/>
                  <a:t> = </a:t>
                </a:r>
                <a:r>
                  <a:rPr lang="en-US" b="1" i="1" dirty="0"/>
                  <a:t>U</a:t>
                </a:r>
                <a:r>
                  <a:rPr lang="en-US" dirty="0"/>
                  <a:t> and no sets selected</a:t>
                </a:r>
              </a:p>
              <a:p>
                <a:r>
                  <a:rPr lang="en-US" dirty="0"/>
                  <a:t>While </a:t>
                </a:r>
                <a:r>
                  <a:rPr lang="en-US" b="1" i="1" dirty="0"/>
                  <a:t>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Select set </a:t>
                </a:r>
                <a:r>
                  <a:rPr lang="en-US" b="1" i="1" dirty="0"/>
                  <a:t>S</a:t>
                </a:r>
                <a:r>
                  <a:rPr lang="en-US" b="1" i="1" baseline="-25000" dirty="0"/>
                  <a:t>i</a:t>
                </a:r>
                <a:r>
                  <a:rPr lang="en-US" dirty="0"/>
                  <a:t> with minimum </a:t>
                </a:r>
                <a:r>
                  <a:rPr lang="en-US" b="1" i="1" dirty="0" err="1"/>
                  <a:t>w</a:t>
                </a:r>
                <a:r>
                  <a:rPr lang="en-US" b="1" i="1" baseline="-25000" dirty="0" err="1"/>
                  <a:t>i</a:t>
                </a:r>
                <a:r>
                  <a:rPr lang="en-US" dirty="0"/>
                  <a:t>/|</a:t>
                </a:r>
                <a:r>
                  <a:rPr lang="en-US" b="1" i="1" dirty="0"/>
                  <a:t>S</a:t>
                </a:r>
                <a:r>
                  <a:rPr lang="en-US" b="1" i="1" baseline="-25000" dirty="0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R</a:t>
                </a:r>
                <a:r>
                  <a:rPr lang="en-US" dirty="0"/>
                  <a:t>|</a:t>
                </a:r>
              </a:p>
              <a:p>
                <a:pPr lvl="1"/>
                <a:r>
                  <a:rPr lang="en-US" dirty="0"/>
                  <a:t>Delete set </a:t>
                </a:r>
                <a:r>
                  <a:rPr lang="en-US" b="1" i="1" dirty="0"/>
                  <a:t>S</a:t>
                </a:r>
                <a:r>
                  <a:rPr lang="en-US" b="1" i="1" baseline="-25000" dirty="0"/>
                  <a:t>i</a:t>
                </a:r>
                <a:r>
                  <a:rPr lang="en-US" dirty="0"/>
                  <a:t> from </a:t>
                </a:r>
                <a:r>
                  <a:rPr lang="en-US" b="1" i="1" dirty="0"/>
                  <a:t>R</a:t>
                </a:r>
              </a:p>
              <a:p>
                <a:r>
                  <a:rPr lang="en-US" dirty="0"/>
                  <a:t>Return  the selected sets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7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cover example</a:t>
            </a:r>
          </a:p>
        </p:txBody>
      </p:sp>
      <p:sp>
        <p:nvSpPr>
          <p:cNvPr id="4" name="Oval 3"/>
          <p:cNvSpPr/>
          <p:nvPr/>
        </p:nvSpPr>
        <p:spPr>
          <a:xfrm>
            <a:off x="5212704" y="270357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60504" y="270357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03373" y="3733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51173" y="3733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04928" y="476166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52728" y="476166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95597" y="57918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43397" y="57918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46173" y="2209800"/>
            <a:ext cx="1240193" cy="4495800"/>
          </a:xfrm>
          <a:prstGeom prst="ellipse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93774" y="3407804"/>
            <a:ext cx="2971799" cy="956792"/>
          </a:xfrm>
          <a:prstGeom prst="ellipse">
            <a:avLst/>
          </a:prstGeom>
          <a:solidFill>
            <a:schemeClr val="accent5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3774" y="4499370"/>
            <a:ext cx="2971798" cy="1977631"/>
          </a:xfrm>
          <a:prstGeom prst="ellipse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422130" y="2453721"/>
            <a:ext cx="68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sz="3200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6191639" y="2158485"/>
            <a:ext cx="1240193" cy="4495800"/>
          </a:xfrm>
          <a:prstGeom prst="ellipse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10518" y="2576817"/>
            <a:ext cx="802432" cy="562907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46781" y="2572387"/>
            <a:ext cx="802432" cy="562907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37050" y="3542228"/>
            <a:ext cx="68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sz="32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962401" y="5195797"/>
            <a:ext cx="68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sz="32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7144141" y="2522051"/>
            <a:ext cx="68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sz="32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4749680" y="1690662"/>
            <a:ext cx="1223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 + </a:t>
            </a:r>
            <a:r>
              <a:rPr lang="el-GR" sz="3200" dirty="0"/>
              <a:t>ε</a:t>
            </a:r>
            <a:endParaRPr lang="en-US" sz="32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6199902" y="1689066"/>
            <a:ext cx="1223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 + </a:t>
            </a:r>
            <a:r>
              <a:rPr lang="el-GR" sz="3200" dirty="0"/>
              <a:t>ε</a:t>
            </a:r>
            <a:endParaRPr lang="en-US" sz="32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951143" y="2245283"/>
            <a:ext cx="2694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Algorithm finds a total weight of 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51143" y="4281630"/>
            <a:ext cx="2694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Optimal is a total weight of 2 + 2</a:t>
            </a:r>
            <a:r>
              <a:rPr lang="el-GR" sz="3200" dirty="0"/>
              <a:t>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64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How good (or bad) is our set cover approximation in the worst case?</a:t>
                </a:r>
              </a:p>
              <a:p>
                <a:r>
                  <a:rPr lang="en-US" dirty="0"/>
                  <a:t>Let's think about the cost per item incurred by each set we add:</a:t>
                </a:r>
              </a:p>
              <a:p>
                <a:pPr lvl="1"/>
                <a:r>
                  <a:rPr lang="en-US" b="1" i="1" dirty="0" err="1"/>
                  <a:t>c</a:t>
                </a:r>
                <a:r>
                  <a:rPr lang="en-US" b="1" i="1" baseline="-25000" dirty="0" err="1"/>
                  <a:t>s</a:t>
                </a:r>
                <a:r>
                  <a:rPr lang="en-US" dirty="0"/>
                  <a:t> = </a:t>
                </a:r>
                <a:r>
                  <a:rPr lang="en-US" b="1" i="1" dirty="0" err="1"/>
                  <a:t>w</a:t>
                </a:r>
                <a:r>
                  <a:rPr lang="en-US" b="1" i="1" baseline="-25000" dirty="0" err="1"/>
                  <a:t>i</a:t>
                </a:r>
                <a:r>
                  <a:rPr lang="en-US" dirty="0"/>
                  <a:t>/|</a:t>
                </a:r>
                <a:r>
                  <a:rPr lang="en-US" b="1" i="1" dirty="0"/>
                  <a:t>S</a:t>
                </a:r>
                <a:r>
                  <a:rPr lang="en-US" b="1" i="1" baseline="-25000" dirty="0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R</a:t>
                </a:r>
                <a:r>
                  <a:rPr lang="en-US" dirty="0"/>
                  <a:t>| for all </a:t>
                </a:r>
                <a:r>
                  <a:rPr lang="en-US" b="1" i="1" dirty="0"/>
                  <a:t>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S</a:t>
                </a:r>
                <a:r>
                  <a:rPr lang="en-US" b="1" i="1" baseline="-25000" dirty="0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R</a:t>
                </a:r>
              </a:p>
              <a:p>
                <a:pPr lvl="1"/>
                <a:r>
                  <a:rPr lang="en-US" dirty="0"/>
                  <a:t>Imagine we assign that cost in the algorithm when we cover those elements</a:t>
                </a:r>
              </a:p>
              <a:p>
                <a:r>
                  <a:rPr lang="en-US" dirty="0"/>
                  <a:t>Clearly, these </a:t>
                </a:r>
                <a:r>
                  <a:rPr lang="en-US" b="1" i="1" dirty="0" err="1"/>
                  <a:t>c</a:t>
                </a:r>
                <a:r>
                  <a:rPr lang="en-US" b="1" i="1" baseline="-25000" dirty="0" err="1"/>
                  <a:t>s</a:t>
                </a:r>
                <a:r>
                  <a:rPr lang="en-US" dirty="0"/>
                  <a:t> values end up being the total weight of our solution </a:t>
                </a:r>
                <a:r>
                  <a:rPr lang="en-US" b="1" i="1" dirty="0"/>
                  <a:t>C</a:t>
                </a:r>
                <a:r>
                  <a:rPr lang="en-US" dirty="0"/>
                  <a:t>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4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Unfortunately: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bound our analysis, we will use the idea  of the harmonic function: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function grows…slowly but infinitely</a:t>
                </a:r>
              </a:p>
              <a:p>
                <a:r>
                  <a:rPr lang="en-US" dirty="0"/>
                  <a:t>We will not prove it here, but it turns out that </a:t>
                </a:r>
                <a:r>
                  <a:rPr lang="en-US" b="1" i="1" dirty="0"/>
                  <a:t>H</a:t>
                </a:r>
                <a:r>
                  <a:rPr lang="en-US" dirty="0"/>
                  <a:t>(</a:t>
                </a:r>
                <a:r>
                  <a:rPr lang="en-US" b="1" i="1" dirty="0"/>
                  <a:t>n</a:t>
                </a:r>
                <a:r>
                  <a:rPr lang="en-US" dirty="0"/>
                  <a:t>)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(log </a:t>
                </a:r>
                <a:r>
                  <a:rPr lang="en-US" b="1" i="1" dirty="0"/>
                  <a:t>n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56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approximation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:r>
                  <a:rPr lang="en-US" b="1" i="1" dirty="0"/>
                  <a:t>d</a:t>
                </a:r>
                <a:r>
                  <a:rPr lang="en-US" dirty="0"/>
                  <a:t>* be the size of the largest set</a:t>
                </a:r>
              </a:p>
              <a:p>
                <a:r>
                  <a:rPr lang="en-US" b="1" dirty="0"/>
                  <a:t>Claim:</a:t>
                </a:r>
              </a:p>
              <a:p>
                <a:pPr lvl="1"/>
                <a:r>
                  <a:rPr lang="en-US" dirty="0"/>
                  <a:t>Set cover </a:t>
                </a:r>
                <a:r>
                  <a:rPr lang="en-US" b="1" i="1" dirty="0"/>
                  <a:t>C</a:t>
                </a:r>
                <a:r>
                  <a:rPr lang="en-US" dirty="0"/>
                  <a:t> found by our greedy algorithm has weight at most </a:t>
                </a:r>
                <a:r>
                  <a:rPr lang="en-US" b="1" i="1" dirty="0"/>
                  <a:t>H</a:t>
                </a:r>
                <a:r>
                  <a:rPr lang="en-US" dirty="0"/>
                  <a:t>(</a:t>
                </a:r>
                <a:r>
                  <a:rPr lang="en-US" b="1" i="1" dirty="0"/>
                  <a:t>d</a:t>
                </a:r>
                <a:r>
                  <a:rPr lang="en-US" dirty="0"/>
                  <a:t>*) times the optimal weight </a:t>
                </a:r>
                <a:r>
                  <a:rPr lang="en-US" b="1" i="1" dirty="0"/>
                  <a:t>w</a:t>
                </a:r>
                <a:r>
                  <a:rPr lang="en-US" dirty="0"/>
                  <a:t>*</a:t>
                </a:r>
              </a:p>
              <a:p>
                <a:r>
                  <a:rPr lang="en-US" b="1" dirty="0"/>
                  <a:t>Proof:</a:t>
                </a:r>
              </a:p>
              <a:p>
                <a:pPr lvl="1"/>
                <a:r>
                  <a:rPr lang="en-US" dirty="0"/>
                  <a:t>The optimal set cover </a:t>
                </a:r>
                <a:r>
                  <a:rPr lang="en-US" b="1" i="1" dirty="0"/>
                  <a:t>C</a:t>
                </a:r>
                <a:r>
                  <a:rPr lang="en-US" dirty="0"/>
                  <a:t>* has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our previous proof: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1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Approximation bound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Since </a:t>
                </a:r>
                <a:r>
                  <a:rPr lang="en-US" b="1" i="1" dirty="0"/>
                  <a:t>C</a:t>
                </a:r>
                <a:r>
                  <a:rPr lang="en-US" dirty="0"/>
                  <a:t>* is a set cover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Putting it all, insanely,  together: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∎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68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of that madness means that our approximation algorithm to set cover might return a set cover costing O(log </a:t>
            </a:r>
            <a:r>
              <a:rPr lang="en-US" b="1" i="1" dirty="0"/>
              <a:t>d</a:t>
            </a:r>
            <a:r>
              <a:rPr lang="en-US" dirty="0"/>
              <a:t>*) times the true optimal</a:t>
            </a:r>
          </a:p>
          <a:p>
            <a:r>
              <a:rPr lang="en-US" dirty="0"/>
              <a:t>Worse, </a:t>
            </a:r>
            <a:r>
              <a:rPr lang="en-US" b="1" i="1" dirty="0"/>
              <a:t>d</a:t>
            </a:r>
            <a:r>
              <a:rPr lang="en-US" dirty="0"/>
              <a:t>* could be some constant fraction of </a:t>
            </a:r>
            <a:r>
              <a:rPr lang="en-US" b="1" i="1" dirty="0"/>
              <a:t>n</a:t>
            </a:r>
            <a:r>
              <a:rPr lang="en-US" dirty="0"/>
              <a:t>, making the approximation an O(log </a:t>
            </a:r>
            <a:r>
              <a:rPr lang="en-US" b="1" i="1" dirty="0"/>
              <a:t>n</a:t>
            </a:r>
            <a:r>
              <a:rPr lang="en-US" dirty="0"/>
              <a:t>) times worse than optimal</a:t>
            </a:r>
          </a:p>
          <a:p>
            <a:r>
              <a:rPr lang="en-US" dirty="0"/>
              <a:t>This approximation is worse than </a:t>
            </a:r>
            <a:r>
              <a:rPr lang="en-US" b="1" dirty="0"/>
              <a:t>any</a:t>
            </a:r>
            <a:r>
              <a:rPr lang="en-US" dirty="0"/>
              <a:t> constant approximation, since our approximation actually will degrade as </a:t>
            </a:r>
            <a:r>
              <a:rPr lang="en-US" b="1" i="1" dirty="0"/>
              <a:t>n</a:t>
            </a:r>
            <a:r>
              <a:rPr lang="en-US" dirty="0"/>
              <a:t> gets larger</a:t>
            </a:r>
          </a:p>
          <a:p>
            <a:r>
              <a:rPr lang="en-US" dirty="0"/>
              <a:t>To top it off, there's even a proof that this is the best you can approximate set cover, unless </a:t>
            </a:r>
            <a:r>
              <a:rPr lang="en-US" b="1" dirty="0"/>
              <a:t>P</a:t>
            </a:r>
            <a:r>
              <a:rPr lang="en-US" dirty="0"/>
              <a:t> = </a:t>
            </a:r>
            <a:r>
              <a:rPr lang="en-US" b="1" dirty="0"/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12482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Knapsack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We've seen knapsack in dynamic programming (but with a pseudo-polynomial running time)</a:t>
            </a:r>
          </a:p>
          <a:p>
            <a:r>
              <a:rPr lang="en-US" dirty="0"/>
              <a:t>We've seen knapsack as an NP-complete problem</a:t>
            </a:r>
          </a:p>
          <a:p>
            <a:r>
              <a:rPr lang="en-US" dirty="0"/>
              <a:t>Now, can we approximate it in fully polynomial time?</a:t>
            </a:r>
          </a:p>
          <a:p>
            <a:r>
              <a:rPr lang="en-US" dirty="0"/>
              <a:t>Recall:</a:t>
            </a:r>
          </a:p>
          <a:p>
            <a:pPr lvl="1"/>
            <a:r>
              <a:rPr lang="en-US" dirty="0"/>
              <a:t>We have </a:t>
            </a:r>
            <a:r>
              <a:rPr lang="en-US" b="1" i="1" dirty="0"/>
              <a:t>n</a:t>
            </a:r>
            <a:r>
              <a:rPr lang="en-US" dirty="0"/>
              <a:t> items</a:t>
            </a:r>
          </a:p>
          <a:p>
            <a:pPr lvl="1"/>
            <a:r>
              <a:rPr lang="en-US" dirty="0"/>
              <a:t>Each item has a weight </a:t>
            </a:r>
            <a:r>
              <a:rPr lang="en-US" b="1" i="1" dirty="0" err="1"/>
              <a:t>w</a:t>
            </a:r>
            <a:r>
              <a:rPr lang="en-US" b="1" i="1" baseline="-25000" dirty="0" err="1"/>
              <a:t>i</a:t>
            </a:r>
            <a:r>
              <a:rPr lang="en-US" dirty="0"/>
              <a:t> and a value </a:t>
            </a:r>
            <a:r>
              <a:rPr lang="en-US" b="1" i="1" dirty="0"/>
              <a:t>v</a:t>
            </a:r>
            <a:r>
              <a:rPr lang="en-US" b="1" i="1" baseline="-25000" dirty="0"/>
              <a:t>i</a:t>
            </a:r>
          </a:p>
          <a:p>
            <a:pPr lvl="1"/>
            <a:r>
              <a:rPr lang="en-US" dirty="0"/>
              <a:t>We want to maximize total value without going over our weight capacity </a:t>
            </a:r>
            <a:r>
              <a:rPr lang="en-US" b="1" i="1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874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85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best approximation yet!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Our algorithm will take those items and the capacity </a:t>
                </a:r>
                <a:r>
                  <a:rPr lang="en-US" b="1" i="1" dirty="0"/>
                  <a:t>W</a:t>
                </a:r>
                <a:r>
                  <a:rPr lang="en-US" dirty="0"/>
                  <a:t> as well as a parameter </a:t>
                </a:r>
                <a:r>
                  <a:rPr lang="el-GR" dirty="0"/>
                  <a:t>ε</a:t>
                </a:r>
                <a:endParaRPr lang="en-US" dirty="0"/>
              </a:p>
              <a:p>
                <a:r>
                  <a:rPr lang="en-US" dirty="0"/>
                  <a:t>We will find a set of items </a:t>
                </a:r>
                <a:r>
                  <a:rPr lang="en-US" b="1" i="1" dirty="0"/>
                  <a:t>S</a:t>
                </a:r>
                <a:r>
                  <a:rPr lang="en-US" dirty="0"/>
                  <a:t> within the weight capacity whose value is at worst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/>
                  <a:t> of the optimal!</a:t>
                </a:r>
              </a:p>
              <a:p>
                <a:r>
                  <a:rPr lang="en-US" dirty="0"/>
                  <a:t>And the algorithm will be polynomial for any </a:t>
                </a:r>
                <a:r>
                  <a:rPr lang="en-US" b="1" dirty="0"/>
                  <a:t>particular</a:t>
                </a:r>
                <a:r>
                  <a:rPr lang="en-US" dirty="0"/>
                  <a:t> choice of </a:t>
                </a:r>
                <a:r>
                  <a:rPr lang="el-GR" dirty="0"/>
                  <a:t>ε</a:t>
                </a:r>
                <a:endParaRPr lang="en-US" dirty="0"/>
              </a:p>
              <a:p>
                <a:pPr lvl="1"/>
                <a:r>
                  <a:rPr lang="en-US" dirty="0"/>
                  <a:t>But it will not be polynomial in </a:t>
                </a:r>
                <a:r>
                  <a:rPr lang="el-GR" dirty="0"/>
                  <a:t>ε</a:t>
                </a:r>
                <a:r>
                  <a:rPr lang="en-US" dirty="0"/>
                  <a:t>, if that makes sense</a:t>
                </a:r>
              </a:p>
              <a:p>
                <a:r>
                  <a:rPr lang="en-US" dirty="0"/>
                  <a:t>This kind of algorithm is called a </a:t>
                </a:r>
                <a:r>
                  <a:rPr lang="en-US" b="1" dirty="0"/>
                  <a:t>polynomial-time approximation scheme</a:t>
                </a:r>
                <a:r>
                  <a:rPr lang="en-US" dirty="0"/>
                  <a:t> (PTAS)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 r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4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had a pseudo-polynomial algorithm for knapsack that ran in time O(</a:t>
            </a:r>
            <a:r>
              <a:rPr lang="en-US" b="1" i="1" dirty="0" err="1"/>
              <a:t>nW</a:t>
            </a:r>
            <a:r>
              <a:rPr lang="en-US" dirty="0"/>
              <a:t>)</a:t>
            </a:r>
          </a:p>
          <a:p>
            <a:r>
              <a:rPr lang="en-US" dirty="0"/>
              <a:t>The book gives details on how we can flip around weights and values to get a dynamic programming knapsack algorithm that runs in time O(</a:t>
            </a:r>
            <a:r>
              <a:rPr lang="en-US" b="1" i="1" dirty="0"/>
              <a:t>n</a:t>
            </a:r>
            <a:r>
              <a:rPr lang="en-US" baseline="30000" dirty="0"/>
              <a:t>2</a:t>
            </a:r>
            <a:r>
              <a:rPr lang="en-US" b="1" i="1" dirty="0"/>
              <a:t>v</a:t>
            </a:r>
            <a:r>
              <a:rPr lang="en-US" dirty="0"/>
              <a:t>*) where </a:t>
            </a:r>
            <a:r>
              <a:rPr lang="en-US" b="1" i="1" dirty="0"/>
              <a:t>v</a:t>
            </a:r>
            <a:r>
              <a:rPr lang="en-US" dirty="0"/>
              <a:t>* is the largest value of any item</a:t>
            </a:r>
          </a:p>
          <a:p>
            <a:r>
              <a:rPr lang="en-US" dirty="0"/>
              <a:t>Let's assume that algorithm is correct and build our approximation algorithm out of it</a:t>
            </a:r>
          </a:p>
        </p:txBody>
      </p:sp>
    </p:spTree>
    <p:extLst>
      <p:ext uri="{BB962C8B-B14F-4D97-AF65-F5344CB8AC3E}">
        <p14:creationId xmlns:p14="http://schemas.microsoft.com/office/powerpoint/2010/main" val="10554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use a rounding factor </a:t>
                </a:r>
                <a:r>
                  <a:rPr lang="en-US" b="1" i="1" dirty="0"/>
                  <a:t>b</a:t>
                </a:r>
              </a:p>
              <a:p>
                <a:r>
                  <a:rPr lang="en-US" dirty="0"/>
                  <a:t>Each rounded value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get small values, we can scale the rounded values down by </a:t>
                </a:r>
                <a:r>
                  <a:rPr lang="en-US" b="1" i="1" dirty="0"/>
                  <a:t>b</a:t>
                </a:r>
                <a:r>
                  <a:rPr lang="en-US" dirty="0"/>
                  <a:t>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Note that the knapsack problem with values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the same optimum solution as the problem with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, if you scale the answers by </a:t>
                </a:r>
                <a:r>
                  <a:rPr lang="en-US" b="1" i="1" dirty="0"/>
                  <a:t>b</a:t>
                </a:r>
              </a:p>
              <a:p>
                <a:pPr marL="118872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713" r="-1926" b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6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Approximate knapsack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Knapsack-</a:t>
                </a:r>
                <a:r>
                  <a:rPr lang="en-US" dirty="0" err="1"/>
                  <a:t>Approx</a:t>
                </a:r>
                <a:r>
                  <a:rPr lang="en-US" dirty="0"/>
                  <a:t>(</a:t>
                </a:r>
                <a:r>
                  <a:rPr lang="el-GR" dirty="0"/>
                  <a:t>ε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Set </a:t>
                </a:r>
                <a:r>
                  <a:rPr lang="en-US" b="1" i="1" dirty="0"/>
                  <a:t>b</a:t>
                </a:r>
                <a:r>
                  <a:rPr lang="en-US" dirty="0"/>
                  <a:t> = (</a:t>
                </a:r>
                <a:r>
                  <a:rPr lang="el-GR" dirty="0"/>
                  <a:t>ε</a:t>
                </a:r>
                <a:r>
                  <a:rPr lang="en-US" dirty="0"/>
                  <a:t>/(2</a:t>
                </a:r>
                <a:r>
                  <a:rPr lang="en-US" b="1" i="1" dirty="0"/>
                  <a:t>n</a:t>
                </a:r>
                <a:r>
                  <a:rPr lang="en-US" dirty="0"/>
                  <a:t>)) max</a:t>
                </a:r>
                <a:r>
                  <a:rPr lang="en-US" b="1" i="1" baseline="-25000" dirty="0"/>
                  <a:t>i</a:t>
                </a:r>
                <a:r>
                  <a:rPr lang="en-US" dirty="0"/>
                  <a:t> </a:t>
                </a:r>
                <a:r>
                  <a:rPr lang="en-US" b="1" i="1" dirty="0"/>
                  <a:t>v</a:t>
                </a:r>
                <a:r>
                  <a:rPr lang="en-US" b="1" i="1" baseline="-25000" dirty="0"/>
                  <a:t>i</a:t>
                </a:r>
              </a:p>
              <a:p>
                <a:pPr lvl="1"/>
                <a:r>
                  <a:rPr lang="en-US" dirty="0"/>
                  <a:t>Solve the Knapsack problem with values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Return the set </a:t>
                </a:r>
                <a:r>
                  <a:rPr lang="en-US" b="1" i="1" dirty="0"/>
                  <a:t>S</a:t>
                </a:r>
                <a:r>
                  <a:rPr lang="en-US" dirty="0"/>
                  <a:t> of items found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3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only rounded the values, not the weights, so the answer we get is legal</a:t>
                </a:r>
              </a:p>
              <a:p>
                <a:r>
                  <a:rPr lang="en-US" dirty="0"/>
                  <a:t>The algorithm we use as a subroutine runs in time O(</a:t>
                </a:r>
                <a:r>
                  <a:rPr lang="en-US" b="1" i="1" dirty="0"/>
                  <a:t>n</a:t>
                </a:r>
                <a:r>
                  <a:rPr lang="en-US" baseline="30000" dirty="0"/>
                  <a:t>2</a:t>
                </a:r>
                <a:r>
                  <a:rPr lang="en-US" b="1" i="1" dirty="0"/>
                  <a:t>v</a:t>
                </a:r>
                <a:r>
                  <a:rPr lang="en-US" dirty="0"/>
                  <a:t>*) where </a:t>
                </a:r>
                <a:r>
                  <a:rPr lang="en-US" b="1" i="1" dirty="0"/>
                  <a:t>v</a:t>
                </a:r>
                <a:r>
                  <a:rPr lang="en-US" dirty="0"/>
                  <a:t>* is the biggest value</a:t>
                </a:r>
              </a:p>
              <a:p>
                <a:r>
                  <a:rPr lang="en-US" dirty="0"/>
                  <a:t>Since </a:t>
                </a:r>
                <a:r>
                  <a:rPr lang="en-US" b="1" i="1" dirty="0"/>
                  <a:t>b</a:t>
                </a:r>
                <a:r>
                  <a:rPr lang="en-US" dirty="0"/>
                  <a:t> = (</a:t>
                </a:r>
                <a:r>
                  <a:rPr lang="el-GR" dirty="0"/>
                  <a:t>ε</a:t>
                </a:r>
                <a:r>
                  <a:rPr lang="en-US" dirty="0"/>
                  <a:t>/(2</a:t>
                </a:r>
                <a:r>
                  <a:rPr lang="en-US" b="1" i="1" dirty="0"/>
                  <a:t>n)</a:t>
                </a:r>
                <a:r>
                  <a:rPr lang="en-US" dirty="0"/>
                  <a:t>) max</a:t>
                </a:r>
                <a:r>
                  <a:rPr lang="en-US" b="1" i="1" baseline="-25000" dirty="0"/>
                  <a:t>i</a:t>
                </a:r>
                <a:r>
                  <a:rPr lang="en-US" dirty="0"/>
                  <a:t> </a:t>
                </a:r>
                <a:r>
                  <a:rPr lang="en-US" b="1" i="1" dirty="0"/>
                  <a:t>v</a:t>
                </a:r>
                <a:r>
                  <a:rPr lang="en-US" b="1" i="1" baseline="-25000" dirty="0"/>
                  <a:t>i</a:t>
                </a:r>
                <a:r>
                  <a:rPr lang="en-US" dirty="0"/>
                  <a:t>,</a:t>
                </a:r>
                <a:r>
                  <a:rPr lang="en-US" b="1" i="1" baseline="-25000" dirty="0"/>
                  <a:t> </a:t>
                </a:r>
                <a:r>
                  <a:rPr lang="en-US" dirty="0"/>
                  <a:t>the biggest value </a:t>
                </a:r>
                <a:r>
                  <a:rPr lang="en-US" b="1" i="1" dirty="0" err="1"/>
                  <a:t>v</a:t>
                </a:r>
                <a:r>
                  <a:rPr lang="en-US" b="1" i="1" baseline="-25000" dirty="0" err="1"/>
                  <a:t>j</a:t>
                </a:r>
                <a:r>
                  <a:rPr lang="en-US" dirty="0"/>
                  <a:t> will also have the biggest rounded value: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/(2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our algorithm on rounded values runs in time O(</a:t>
                </a:r>
                <a:r>
                  <a:rPr lang="en-US" b="1" i="1" dirty="0"/>
                  <a:t>n</a:t>
                </a:r>
                <a:r>
                  <a:rPr lang="en-US" baseline="30000" dirty="0"/>
                  <a:t>3</a:t>
                </a:r>
                <a:r>
                  <a:rPr lang="el-GR" dirty="0"/>
                  <a:t>ε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 r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74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bound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10972800" cy="493040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We established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𝑛𝑏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𝑛𝑏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𝑛𝑏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𝑛𝑏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l-GR" dirty="0"/>
                  <a:t>ε</a:t>
                </a:r>
                <a:r>
                  <a:rPr lang="en-US" dirty="0"/>
                  <a:t> ≤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, thus,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Leading finally to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10972800" cy="4930409"/>
              </a:xfrm>
              <a:blipFill>
                <a:blip r:embed="rId2"/>
                <a:stretch>
                  <a:fillRect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2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44F9-0C7B-4B93-A966-D52B0816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2E601-2AB7-4DF7-B9D4-8EEC532A36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NP-hard problems can be approximated within a constant factor</a:t>
                </a:r>
              </a:p>
              <a:p>
                <a:r>
                  <a:rPr lang="en-US" dirty="0"/>
                  <a:t>Some (like knapsack) can be approximated even better</a:t>
                </a:r>
              </a:p>
              <a:p>
                <a:pPr lvl="1"/>
                <a:r>
                  <a:rPr lang="en-US" dirty="0"/>
                  <a:t>Within a factor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where we can pick the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Some can't be approximated within even a constant factor</a:t>
                </a:r>
              </a:p>
              <a:p>
                <a:pPr lvl="1"/>
                <a:r>
                  <a:rPr lang="en-US" dirty="0"/>
                  <a:t>Unless P = NP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22E601-2AB7-4DF7-B9D4-8EEC532A36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3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next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Assignment 7</a:t>
            </a:r>
          </a:p>
          <a:p>
            <a:pPr lvl="1"/>
            <a:r>
              <a:rPr lang="en-US" b="1" dirty="0"/>
              <a:t>Due tonight by midnight!</a:t>
            </a:r>
          </a:p>
          <a:p>
            <a:r>
              <a:rPr lang="en-US" dirty="0"/>
              <a:t>Review chapters 1 – 8 and 11</a:t>
            </a:r>
          </a:p>
          <a:p>
            <a:r>
              <a:rPr lang="en-US" dirty="0"/>
              <a:t>Final exam:</a:t>
            </a:r>
          </a:p>
          <a:p>
            <a:pPr lvl="1"/>
            <a:r>
              <a:rPr lang="en-US" dirty="0"/>
              <a:t>Wednesday, April 24, 2024</a:t>
            </a:r>
          </a:p>
          <a:p>
            <a:pPr lvl="1"/>
            <a:r>
              <a:rPr lang="en-US" dirty="0"/>
              <a:t>8:00 – 10:00 a.m.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6C1C-CE18-41A6-A7EA-62B243F6C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EEB69-5C2B-4D78-BC86-3553FEDCE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exam:</a:t>
            </a:r>
          </a:p>
          <a:p>
            <a:pPr lvl="1"/>
            <a:r>
              <a:rPr lang="en-US" dirty="0"/>
              <a:t>Wednesday, April 24, 2024</a:t>
            </a:r>
          </a:p>
          <a:p>
            <a:pPr lvl="1"/>
            <a:r>
              <a:rPr lang="en-US" dirty="0"/>
              <a:t>8:00 – 10:00 a.m.</a:t>
            </a:r>
          </a:p>
          <a:p>
            <a:r>
              <a:rPr lang="en-US" dirty="0"/>
              <a:t>It will mostly be short answer</a:t>
            </a:r>
          </a:p>
          <a:p>
            <a:r>
              <a:rPr lang="en-US" dirty="0"/>
              <a:t>There will be diagrams</a:t>
            </a:r>
          </a:p>
          <a:p>
            <a:r>
              <a:rPr lang="en-US" dirty="0"/>
              <a:t>There might be a matching problem</a:t>
            </a:r>
          </a:p>
          <a:p>
            <a:r>
              <a:rPr lang="en-US" dirty="0"/>
              <a:t>There will likely be a (simple) proof</a:t>
            </a:r>
          </a:p>
          <a:p>
            <a:r>
              <a:rPr lang="en-US" dirty="0"/>
              <a:t>It will be 50% longer than previous exams, but you will have 100% more time</a:t>
            </a:r>
          </a:p>
        </p:txBody>
      </p:sp>
    </p:spTree>
    <p:extLst>
      <p:ext uri="{BB962C8B-B14F-4D97-AF65-F5344CB8AC3E}">
        <p14:creationId xmlns:p14="http://schemas.microsoft.com/office/powerpoint/2010/main" val="3066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604D29-F3D1-4B64-9965-691C0DAC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Flow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D795E-3E9F-4D99-9E94-B058746A1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4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flow network</a:t>
            </a:r>
            <a:r>
              <a:rPr lang="en-US" dirty="0"/>
              <a:t> is a weighted, directed graph with positive edge weights</a:t>
            </a:r>
          </a:p>
          <a:p>
            <a:pPr lvl="1"/>
            <a:r>
              <a:rPr lang="en-US" dirty="0"/>
              <a:t>Think of the weights as </a:t>
            </a:r>
            <a:r>
              <a:rPr lang="en-US" b="1" dirty="0"/>
              <a:t>capacities</a:t>
            </a:r>
            <a:r>
              <a:rPr lang="en-US" dirty="0"/>
              <a:t>, representing the maximum units that can flow across an edge</a:t>
            </a:r>
          </a:p>
          <a:p>
            <a:pPr lvl="1"/>
            <a:r>
              <a:rPr lang="en-US" dirty="0"/>
              <a:t>It has a </a:t>
            </a:r>
            <a:r>
              <a:rPr lang="en-US" b="1" dirty="0"/>
              <a:t>source</a:t>
            </a:r>
            <a:r>
              <a:rPr lang="en-US" dirty="0"/>
              <a:t> </a:t>
            </a:r>
            <a:r>
              <a:rPr lang="en-US" b="1" i="1" dirty="0"/>
              <a:t>s</a:t>
            </a:r>
            <a:r>
              <a:rPr lang="en-US" dirty="0"/>
              <a:t> (where everything comes from) </a:t>
            </a:r>
          </a:p>
          <a:p>
            <a:pPr lvl="1"/>
            <a:r>
              <a:rPr lang="en-US" dirty="0"/>
              <a:t>And a </a:t>
            </a:r>
            <a:r>
              <a:rPr lang="en-US" b="1" dirty="0"/>
              <a:t>sink</a:t>
            </a:r>
            <a:r>
              <a:rPr lang="en-US" dirty="0"/>
              <a:t> </a:t>
            </a:r>
            <a:r>
              <a:rPr lang="en-US" b="1" i="1" dirty="0"/>
              <a:t>t</a:t>
            </a:r>
            <a:r>
              <a:rPr lang="en-US" dirty="0"/>
              <a:t> (where everything goes to)</a:t>
            </a:r>
          </a:p>
          <a:p>
            <a:r>
              <a:rPr lang="en-US" dirty="0"/>
              <a:t>Some books refer to this kind of flow network specifically as an </a:t>
            </a:r>
            <a:r>
              <a:rPr lang="en-US" b="1" i="1" dirty="0" err="1"/>
              <a:t>st</a:t>
            </a:r>
            <a:r>
              <a:rPr lang="en-US" dirty="0"/>
              <a:t>-flow network</a:t>
            </a:r>
          </a:p>
        </p:txBody>
      </p:sp>
    </p:spTree>
    <p:extLst>
      <p:ext uri="{BB962C8B-B14F-4D97-AF65-F5344CB8AC3E}">
        <p14:creationId xmlns:p14="http://schemas.microsoft.com/office/powerpoint/2010/main" val="6602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5663</TotalTime>
  <Words>3948</Words>
  <Application>Microsoft Office PowerPoint</Application>
  <PresentationFormat>Widescreen</PresentationFormat>
  <Paragraphs>435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Calibri</vt:lpstr>
      <vt:lpstr>Cambria Math</vt:lpstr>
      <vt:lpstr>Corbel</vt:lpstr>
      <vt:lpstr>Wingdings</vt:lpstr>
      <vt:lpstr>Wingdings 2</vt:lpstr>
      <vt:lpstr>Wingdings 3</vt:lpstr>
      <vt:lpstr>Module</vt:lpstr>
      <vt:lpstr>COMP 4500</vt:lpstr>
      <vt:lpstr>Last time</vt:lpstr>
      <vt:lpstr>Questions?</vt:lpstr>
      <vt:lpstr>Assignment 7</vt:lpstr>
      <vt:lpstr>Logical warmup</vt:lpstr>
      <vt:lpstr>Review</vt:lpstr>
      <vt:lpstr>Final exam</vt:lpstr>
      <vt:lpstr>Maximum Flow</vt:lpstr>
      <vt:lpstr>Flow networks</vt:lpstr>
      <vt:lpstr>Maximum flow</vt:lpstr>
      <vt:lpstr>Flow network</vt:lpstr>
      <vt:lpstr>Ford-Fulkerson algorithm</vt:lpstr>
      <vt:lpstr>Bipartite Matching</vt:lpstr>
      <vt:lpstr>Bipartite graphs</vt:lpstr>
      <vt:lpstr>Maximum matching</vt:lpstr>
      <vt:lpstr>Bipartite matching problem</vt:lpstr>
      <vt:lpstr>Maximum flow problem</vt:lpstr>
      <vt:lpstr>An easy change</vt:lpstr>
      <vt:lpstr>Algorithmic changes</vt:lpstr>
      <vt:lpstr>Maximal matching</vt:lpstr>
      <vt:lpstr>Matching algorithm</vt:lpstr>
      <vt:lpstr>NP-Completeness</vt:lpstr>
      <vt:lpstr>Characterizing hardness</vt:lpstr>
      <vt:lpstr>Reductions</vt:lpstr>
      <vt:lpstr>What about the other direction?</vt:lpstr>
      <vt:lpstr>Independent set</vt:lpstr>
      <vt:lpstr>Independent set example</vt:lpstr>
      <vt:lpstr>Hardness of independent set</vt:lpstr>
      <vt:lpstr>Vertex cover</vt:lpstr>
      <vt:lpstr>Relationship between independent set and vertex cover</vt:lpstr>
      <vt:lpstr>Proof continued</vt:lpstr>
      <vt:lpstr>Vertex cover ≤P independent set</vt:lpstr>
      <vt:lpstr>SAT and 3-SAT</vt:lpstr>
      <vt:lpstr>Satisfiability</vt:lpstr>
      <vt:lpstr>Satisfiability</vt:lpstr>
      <vt:lpstr>What makes a problem NP?</vt:lpstr>
      <vt:lpstr>Problems and algorithms</vt:lpstr>
      <vt:lpstr>The class of problems P</vt:lpstr>
      <vt:lpstr>Efficient certification</vt:lpstr>
      <vt:lpstr>The class of problems NP</vt:lpstr>
      <vt:lpstr>NP-Complete Problems</vt:lpstr>
      <vt:lpstr>NP-complete problems</vt:lpstr>
      <vt:lpstr>An important consequence</vt:lpstr>
      <vt:lpstr>NP-complete problems</vt:lpstr>
      <vt:lpstr>Approximation Algorithms</vt:lpstr>
      <vt:lpstr>Load balancing</vt:lpstr>
      <vt:lpstr>Improved approximation algorithm</vt:lpstr>
      <vt:lpstr>Sorted greedy algorithm gets a makespan T ≤ 3/2T*  </vt:lpstr>
      <vt:lpstr>Proof continued</vt:lpstr>
      <vt:lpstr>Set cover (optimization version)</vt:lpstr>
      <vt:lpstr>Algorithm design</vt:lpstr>
      <vt:lpstr>Greedy set cover algorithm</vt:lpstr>
      <vt:lpstr>Set cover example</vt:lpstr>
      <vt:lpstr>Analysis</vt:lpstr>
      <vt:lpstr>Unfortunately: math</vt:lpstr>
      <vt:lpstr>Final approximation bound</vt:lpstr>
      <vt:lpstr>Approximation bound continued</vt:lpstr>
      <vt:lpstr>Log approximation</vt:lpstr>
      <vt:lpstr>Knapsack</vt:lpstr>
      <vt:lpstr>The best approximation yet!</vt:lpstr>
      <vt:lpstr>Algorithm design</vt:lpstr>
      <vt:lpstr>Rounding notation</vt:lpstr>
      <vt:lpstr>Approximate knapsack algorithm</vt:lpstr>
      <vt:lpstr>Approximation running time</vt:lpstr>
      <vt:lpstr>Approximation bound continued</vt:lpstr>
      <vt:lpstr>Approximation algorithms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711</cp:revision>
  <dcterms:created xsi:type="dcterms:W3CDTF">2009-08-24T20:26:10Z</dcterms:created>
  <dcterms:modified xsi:type="dcterms:W3CDTF">2024-04-19T14:06:52Z</dcterms:modified>
</cp:coreProperties>
</file>